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74" r:id="rId3"/>
    <p:sldId id="278" r:id="rId4"/>
    <p:sldId id="275" r:id="rId5"/>
    <p:sldId id="257" r:id="rId6"/>
    <p:sldId id="267" r:id="rId7"/>
    <p:sldId id="279" r:id="rId8"/>
    <p:sldId id="281" r:id="rId9"/>
    <p:sldId id="273" r:id="rId10"/>
    <p:sldId id="259" r:id="rId11"/>
    <p:sldId id="261" r:id="rId12"/>
    <p:sldId id="264" r:id="rId13"/>
    <p:sldId id="276" r:id="rId14"/>
    <p:sldId id="270" r:id="rId15"/>
    <p:sldId id="265" r:id="rId16"/>
    <p:sldId id="269" r:id="rId17"/>
    <p:sldId id="262" r:id="rId18"/>
    <p:sldId id="258" r:id="rId19"/>
    <p:sldId id="271" r:id="rId20"/>
    <p:sldId id="260" r:id="rId21"/>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75A8"/>
    <a:srgbClr val="0050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68940" autoAdjust="0"/>
  </p:normalViewPr>
  <p:slideViewPr>
    <p:cSldViewPr>
      <p:cViewPr varScale="1">
        <p:scale>
          <a:sx n="61" d="100"/>
          <a:sy n="61" d="100"/>
        </p:scale>
        <p:origin x="2424" y="43"/>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7AA6DF5-F68A-47B6-AD6F-FB02E3DFBCC0}" type="datetimeFigureOut">
              <a:rPr lang="fr-FR" smtClean="0"/>
              <a:t>14/03/2018</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86D226-61C0-469E-8C07-1BA0DD490595}" type="slidenum">
              <a:rPr lang="fr-FR" smtClean="0"/>
              <a:t>‹N°›</a:t>
            </a:fld>
            <a:endParaRPr lang="fr-FR"/>
          </a:p>
        </p:txBody>
      </p:sp>
    </p:spTree>
    <p:extLst>
      <p:ext uri="{BB962C8B-B14F-4D97-AF65-F5344CB8AC3E}">
        <p14:creationId xmlns:p14="http://schemas.microsoft.com/office/powerpoint/2010/main" val="381813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25 min tot</a:t>
            </a:r>
          </a:p>
          <a:p>
            <a:endParaRPr lang="fr-FR" i="1" dirty="0" smtClean="0">
              <a:solidFill>
                <a:srgbClr val="0070C0"/>
              </a:solidFill>
            </a:endParaRPr>
          </a:p>
          <a:p>
            <a:r>
              <a:rPr lang="fr-FR" i="1" dirty="0" smtClean="0">
                <a:solidFill>
                  <a:srgbClr val="0070C0"/>
                </a:solidFill>
              </a:rPr>
              <a:t>Real </a:t>
            </a:r>
            <a:r>
              <a:rPr lang="fr-FR" i="1" dirty="0" err="1" smtClean="0">
                <a:solidFill>
                  <a:srgbClr val="0070C0"/>
                </a:solidFill>
              </a:rPr>
              <a:t>Pleasure</a:t>
            </a:r>
            <a:r>
              <a:rPr lang="fr-FR" i="1" dirty="0" smtClean="0">
                <a:solidFill>
                  <a:srgbClr val="0070C0"/>
                </a:solidFill>
              </a:rPr>
              <a:t> to </a:t>
            </a:r>
            <a:r>
              <a:rPr lang="fr-FR" i="1" dirty="0" err="1" smtClean="0">
                <a:solidFill>
                  <a:srgbClr val="0070C0"/>
                </a:solidFill>
              </a:rPr>
              <a:t>be</a:t>
            </a:r>
            <a:r>
              <a:rPr lang="fr-FR" i="1" dirty="0" smtClean="0">
                <a:solidFill>
                  <a:srgbClr val="0070C0"/>
                </a:solidFill>
              </a:rPr>
              <a:t> </a:t>
            </a:r>
            <a:r>
              <a:rPr lang="fr-FR" i="1" dirty="0" err="1" smtClean="0">
                <a:solidFill>
                  <a:srgbClr val="0070C0"/>
                </a:solidFill>
              </a:rPr>
              <a:t>here</a:t>
            </a:r>
            <a:r>
              <a:rPr lang="fr-FR" i="1" dirty="0" smtClean="0">
                <a:solidFill>
                  <a:srgbClr val="0070C0"/>
                </a:solidFill>
              </a:rPr>
              <a:t> </a:t>
            </a:r>
            <a:r>
              <a:rPr lang="fr-FR" i="1" dirty="0" err="1" smtClean="0">
                <a:solidFill>
                  <a:srgbClr val="0070C0"/>
                </a:solidFill>
              </a:rPr>
              <a:t>with</a:t>
            </a:r>
            <a:r>
              <a:rPr lang="fr-FR" i="1" dirty="0" smtClean="0">
                <a:solidFill>
                  <a:srgbClr val="0070C0"/>
                </a:solidFill>
              </a:rPr>
              <a:t> </a:t>
            </a:r>
            <a:r>
              <a:rPr lang="fr-FR" i="1" dirty="0" err="1" smtClean="0">
                <a:solidFill>
                  <a:srgbClr val="0070C0"/>
                </a:solidFill>
              </a:rPr>
              <a:t>you</a:t>
            </a:r>
            <a:r>
              <a:rPr lang="fr-FR" i="1" dirty="0" smtClean="0">
                <a:solidFill>
                  <a:srgbClr val="0070C0"/>
                </a:solidFill>
              </a:rPr>
              <a:t> all :</a:t>
            </a:r>
            <a:r>
              <a:rPr lang="fr-FR" i="1" baseline="0" dirty="0" smtClean="0">
                <a:solidFill>
                  <a:srgbClr val="0070C0"/>
                </a:solidFill>
              </a:rPr>
              <a:t> </a:t>
            </a:r>
            <a:r>
              <a:rPr lang="fr-FR" i="1" baseline="0" dirty="0" err="1" smtClean="0">
                <a:solidFill>
                  <a:srgbClr val="0070C0"/>
                </a:solidFill>
              </a:rPr>
              <a:t>researchers</a:t>
            </a:r>
            <a:r>
              <a:rPr lang="fr-FR" i="1" baseline="0" dirty="0" smtClean="0">
                <a:solidFill>
                  <a:srgbClr val="0070C0"/>
                </a:solidFill>
              </a:rPr>
              <a:t>, business &amp; </a:t>
            </a:r>
            <a:r>
              <a:rPr lang="fr-FR" i="1" baseline="0" dirty="0" err="1" smtClean="0">
                <a:solidFill>
                  <a:srgbClr val="0070C0"/>
                </a:solidFill>
              </a:rPr>
              <a:t>sustainability</a:t>
            </a:r>
            <a:r>
              <a:rPr lang="fr-FR" i="1" baseline="0" dirty="0" smtClean="0">
                <a:solidFill>
                  <a:srgbClr val="0070C0"/>
                </a:solidFill>
              </a:rPr>
              <a:t> leaders, </a:t>
            </a:r>
            <a:r>
              <a:rPr lang="fr-FR" i="1" baseline="0" dirty="0" err="1" smtClean="0">
                <a:solidFill>
                  <a:srgbClr val="0070C0"/>
                </a:solidFill>
              </a:rPr>
              <a:t>policy</a:t>
            </a:r>
            <a:r>
              <a:rPr lang="fr-FR" i="1" baseline="0" dirty="0" smtClean="0">
                <a:solidFill>
                  <a:srgbClr val="0070C0"/>
                </a:solidFill>
              </a:rPr>
              <a:t> </a:t>
            </a:r>
            <a:r>
              <a:rPr lang="fr-FR" i="1" baseline="0" dirty="0" err="1" smtClean="0">
                <a:solidFill>
                  <a:srgbClr val="0070C0"/>
                </a:solidFill>
              </a:rPr>
              <a:t>makers</a:t>
            </a:r>
            <a:r>
              <a:rPr lang="fr-FR" i="1" baseline="0" dirty="0" smtClean="0">
                <a:solidFill>
                  <a:srgbClr val="0070C0"/>
                </a:solidFill>
              </a:rPr>
              <a:t> and </a:t>
            </a:r>
            <a:r>
              <a:rPr lang="fr-FR" i="1" baseline="0" dirty="0" err="1" smtClean="0">
                <a:solidFill>
                  <a:srgbClr val="0070C0"/>
                </a:solidFill>
              </a:rPr>
              <a:t>advisors</a:t>
            </a:r>
            <a:r>
              <a:rPr lang="fr-FR" i="1" baseline="0" dirty="0" smtClean="0">
                <a:solidFill>
                  <a:srgbClr val="0070C0"/>
                </a:solidFill>
              </a:rPr>
              <a:t> </a:t>
            </a:r>
            <a:r>
              <a:rPr lang="fr-FR" i="1" baseline="0" dirty="0" err="1" smtClean="0">
                <a:solidFill>
                  <a:srgbClr val="0070C0"/>
                </a:solidFill>
              </a:rPr>
              <a:t>that</a:t>
            </a:r>
            <a:r>
              <a:rPr lang="fr-FR" i="1" baseline="0" dirty="0" smtClean="0">
                <a:solidFill>
                  <a:srgbClr val="0070C0"/>
                </a:solidFill>
              </a:rPr>
              <a:t> are all </a:t>
            </a:r>
            <a:r>
              <a:rPr lang="fr-FR" i="1" baseline="0" dirty="0" err="1" smtClean="0">
                <a:solidFill>
                  <a:srgbClr val="0070C0"/>
                </a:solidFill>
              </a:rPr>
              <a:t>innovators</a:t>
            </a:r>
            <a:r>
              <a:rPr lang="fr-FR" i="1" baseline="0" dirty="0" smtClean="0">
                <a:solidFill>
                  <a:srgbClr val="0070C0"/>
                </a:solidFill>
              </a:rPr>
              <a:t> &amp; </a:t>
            </a:r>
            <a:r>
              <a:rPr lang="fr-FR" i="1" baseline="0" dirty="0" err="1" smtClean="0">
                <a:solidFill>
                  <a:srgbClr val="0070C0"/>
                </a:solidFill>
              </a:rPr>
              <a:t>creative</a:t>
            </a:r>
            <a:r>
              <a:rPr lang="fr-FR" i="1" baseline="0" dirty="0" smtClean="0">
                <a:solidFill>
                  <a:srgbClr val="0070C0"/>
                </a:solidFill>
              </a:rPr>
              <a:t> </a:t>
            </a:r>
            <a:r>
              <a:rPr lang="fr-FR" i="1" baseline="0" dirty="0" err="1" smtClean="0">
                <a:solidFill>
                  <a:srgbClr val="0070C0"/>
                </a:solidFill>
              </a:rPr>
              <a:t>thinkers</a:t>
            </a:r>
            <a:r>
              <a:rPr lang="fr-FR" i="1" baseline="0" dirty="0" smtClean="0">
                <a:solidFill>
                  <a:srgbClr val="0070C0"/>
                </a:solidFill>
              </a:rPr>
              <a:t> </a:t>
            </a:r>
            <a:r>
              <a:rPr lang="fr-FR" i="1" baseline="0" dirty="0" err="1" smtClean="0">
                <a:solidFill>
                  <a:srgbClr val="0070C0"/>
                </a:solidFill>
              </a:rPr>
              <a:t>when</a:t>
            </a:r>
            <a:r>
              <a:rPr lang="fr-FR" i="1" baseline="0" dirty="0" smtClean="0">
                <a:solidFill>
                  <a:srgbClr val="0070C0"/>
                </a:solidFill>
              </a:rPr>
              <a:t> </a:t>
            </a:r>
            <a:r>
              <a:rPr lang="fr-FR" i="1" baseline="0" dirty="0" err="1" smtClean="0">
                <a:solidFill>
                  <a:srgbClr val="0070C0"/>
                </a:solidFill>
              </a:rPr>
              <a:t>it</a:t>
            </a:r>
            <a:r>
              <a:rPr lang="fr-FR" i="1" baseline="0" dirty="0" smtClean="0">
                <a:solidFill>
                  <a:srgbClr val="0070C0"/>
                </a:solidFill>
              </a:rPr>
              <a:t> </a:t>
            </a:r>
            <a:r>
              <a:rPr lang="fr-FR" i="1" baseline="0" dirty="0" err="1" smtClean="0">
                <a:solidFill>
                  <a:srgbClr val="0070C0"/>
                </a:solidFill>
              </a:rPr>
              <a:t>comes</a:t>
            </a:r>
            <a:r>
              <a:rPr lang="fr-FR" i="1" baseline="0" dirty="0" smtClean="0">
                <a:solidFill>
                  <a:srgbClr val="0070C0"/>
                </a:solidFill>
              </a:rPr>
              <a:t> to </a:t>
            </a:r>
            <a:r>
              <a:rPr lang="fr-FR" i="1" baseline="0" dirty="0" err="1" smtClean="0">
                <a:solidFill>
                  <a:srgbClr val="0070C0"/>
                </a:solidFill>
              </a:rPr>
              <a:t>bioeconomy</a:t>
            </a:r>
            <a:endParaRPr lang="fr-FR" i="1" dirty="0" smtClean="0">
              <a:solidFill>
                <a:srgbClr val="0070C0"/>
              </a:solidFill>
            </a:endParaRPr>
          </a:p>
          <a:p>
            <a:endParaRPr lang="fr-FR" i="1" dirty="0" smtClean="0">
              <a:solidFill>
                <a:srgbClr val="0070C0"/>
              </a:solidFill>
            </a:endParaRPr>
          </a:p>
          <a:p>
            <a:r>
              <a:rPr lang="fr-FR" i="1" dirty="0" smtClean="0">
                <a:solidFill>
                  <a:srgbClr val="0070C0"/>
                </a:solidFill>
              </a:rPr>
              <a:t>I </a:t>
            </a:r>
            <a:r>
              <a:rPr lang="fr-FR" i="1" dirty="0" err="1" smtClean="0">
                <a:solidFill>
                  <a:srgbClr val="0070C0"/>
                </a:solidFill>
              </a:rPr>
              <a:t>want</a:t>
            </a:r>
            <a:r>
              <a:rPr lang="fr-FR" i="1" baseline="0" dirty="0" smtClean="0">
                <a:solidFill>
                  <a:srgbClr val="0070C0"/>
                </a:solidFill>
              </a:rPr>
              <a:t> to engage in a conversation ….</a:t>
            </a:r>
          </a:p>
          <a:p>
            <a:r>
              <a:rPr lang="en-US" sz="1200" b="0" i="0" u="none" strike="noStrike" kern="1200" dirty="0" smtClean="0">
                <a:solidFill>
                  <a:schemeClr val="tx1"/>
                </a:solidFill>
                <a:effectLst/>
                <a:latin typeface="+mn-lt"/>
                <a:ea typeface="+mn-ea"/>
                <a:cs typeface="+mn-cs"/>
              </a:rPr>
              <a:t>“How do we make the (circular) </a:t>
            </a:r>
            <a:r>
              <a:rPr lang="en-US" sz="1200" b="0" i="0" u="none" strike="noStrike" kern="1200" dirty="0" err="1" smtClean="0">
                <a:solidFill>
                  <a:schemeClr val="tx1"/>
                </a:solidFill>
                <a:effectLst/>
                <a:latin typeface="+mn-lt"/>
                <a:ea typeface="+mn-ea"/>
                <a:cs typeface="+mn-cs"/>
              </a:rPr>
              <a:t>Bioeconomy</a:t>
            </a:r>
            <a:r>
              <a:rPr lang="en-US" sz="1200" b="0" i="0" u="none" strike="noStrike" kern="1200" dirty="0" smtClean="0">
                <a:solidFill>
                  <a:schemeClr val="tx1"/>
                </a:solidFill>
                <a:effectLst/>
                <a:latin typeface="+mn-lt"/>
                <a:ea typeface="+mn-ea"/>
                <a:cs typeface="+mn-cs"/>
              </a:rPr>
              <a:t> work?”</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a:t>
            </a:fld>
            <a:endParaRPr lang="fr-FR"/>
          </a:p>
        </p:txBody>
      </p:sp>
    </p:spTree>
    <p:extLst>
      <p:ext uri="{BB962C8B-B14F-4D97-AF65-F5344CB8AC3E}">
        <p14:creationId xmlns:p14="http://schemas.microsoft.com/office/powerpoint/2010/main" val="1063281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err="1" smtClean="0">
                <a:solidFill>
                  <a:schemeClr val="tx1"/>
                </a:solidFill>
                <a:effectLst/>
                <a:latin typeface="+mn-lt"/>
                <a:ea typeface="+mn-ea"/>
                <a:cs typeface="+mn-cs"/>
              </a:rPr>
              <a:t>Steering</a:t>
            </a:r>
            <a:r>
              <a:rPr lang="fr-FR" sz="1200" b="1"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committee</a:t>
            </a:r>
            <a:r>
              <a:rPr lang="fr-FR" sz="1200" b="1" i="0" kern="1200" dirty="0" smtClean="0">
                <a:solidFill>
                  <a:schemeClr val="tx1"/>
                </a:solidFill>
                <a:effectLst/>
                <a:latin typeface="+mn-lt"/>
                <a:ea typeface="+mn-ea"/>
                <a:cs typeface="+mn-cs"/>
              </a:rPr>
              <a:t> and </a:t>
            </a:r>
            <a:r>
              <a:rPr lang="fr-FR" sz="1200" b="1" i="0" kern="1200" dirty="0" err="1" smtClean="0">
                <a:solidFill>
                  <a:schemeClr val="tx1"/>
                </a:solidFill>
                <a:effectLst/>
                <a:latin typeface="+mn-lt"/>
                <a:ea typeface="+mn-ea"/>
                <a:cs typeface="+mn-cs"/>
              </a:rPr>
              <a:t>academic</a:t>
            </a:r>
            <a:r>
              <a:rPr lang="fr-FR" sz="1200" b="1" i="0" kern="1200" dirty="0" smtClean="0">
                <a:solidFill>
                  <a:schemeClr val="tx1"/>
                </a:solidFill>
                <a:effectLst/>
                <a:latin typeface="+mn-lt"/>
                <a:ea typeface="+mn-ea"/>
                <a:cs typeface="+mn-cs"/>
              </a:rPr>
              <a:t> exchanges – </a:t>
            </a:r>
            <a:r>
              <a:rPr lang="fr-FR" sz="1200" b="1" i="0" kern="1200" dirty="0" err="1" smtClean="0">
                <a:solidFill>
                  <a:schemeClr val="tx1"/>
                </a:solidFill>
                <a:effectLst/>
                <a:latin typeface="+mn-lt"/>
                <a:ea typeface="+mn-ea"/>
                <a:cs typeface="+mn-cs"/>
              </a:rPr>
              <a:t>there</a:t>
            </a:r>
            <a:r>
              <a:rPr lang="fr-FR" sz="1200" b="1"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is</a:t>
            </a:r>
            <a:r>
              <a:rPr lang="fr-FR" sz="1200" b="1" i="0" kern="1200" dirty="0" smtClean="0">
                <a:solidFill>
                  <a:schemeClr val="tx1"/>
                </a:solidFill>
                <a:effectLst/>
                <a:latin typeface="+mn-lt"/>
                <a:ea typeface="+mn-ea"/>
                <a:cs typeface="+mn-cs"/>
              </a:rPr>
              <a:t> a </a:t>
            </a:r>
            <a:r>
              <a:rPr lang="fr-FR" sz="1200" b="1" i="0" kern="1200" dirty="0" err="1" smtClean="0">
                <a:solidFill>
                  <a:schemeClr val="tx1"/>
                </a:solidFill>
                <a:effectLst/>
                <a:latin typeface="+mn-lt"/>
                <a:ea typeface="+mn-ea"/>
                <a:cs typeface="+mn-cs"/>
              </a:rPr>
              <a:t>planned</a:t>
            </a:r>
            <a:r>
              <a:rPr lang="fr-FR" sz="1200" b="1" i="0" kern="1200" dirty="0" smtClean="0">
                <a:solidFill>
                  <a:schemeClr val="tx1"/>
                </a:solidFill>
                <a:effectLst/>
                <a:latin typeface="+mn-lt"/>
                <a:ea typeface="+mn-ea"/>
                <a:cs typeface="+mn-cs"/>
              </a:rPr>
              <a:t> budget for </a:t>
            </a:r>
            <a:r>
              <a:rPr lang="fr-FR" sz="1200" b="1" i="0" kern="1200" dirty="0" err="1" smtClean="0">
                <a:solidFill>
                  <a:schemeClr val="tx1"/>
                </a:solidFill>
                <a:effectLst/>
                <a:latin typeface="+mn-lt"/>
                <a:ea typeface="+mn-ea"/>
                <a:cs typeface="+mn-cs"/>
              </a:rPr>
              <a:t>that</a:t>
            </a:r>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r>
              <a:rPr lang="fr-FR" sz="1200" b="1" i="0" kern="1200" dirty="0" err="1" smtClean="0">
                <a:solidFill>
                  <a:schemeClr val="tx1"/>
                </a:solidFill>
                <a:effectLst/>
                <a:latin typeface="+mn-lt"/>
                <a:ea typeface="+mn-ea"/>
                <a:cs typeface="+mn-cs"/>
              </a:rPr>
              <a:t>Minesota</a:t>
            </a:r>
            <a:r>
              <a:rPr lang="fr-FR" sz="1200" b="1" i="0" kern="1200" dirty="0" smtClean="0">
                <a:solidFill>
                  <a:schemeClr val="tx1"/>
                </a:solidFill>
                <a:effectLst/>
                <a:latin typeface="+mn-lt"/>
                <a:ea typeface="+mn-ea"/>
                <a:cs typeface="+mn-cs"/>
              </a:rPr>
              <a:t>: GLI (global land initiative) </a:t>
            </a:r>
            <a:r>
              <a:rPr lang="fr-FR" sz="1200" b="1" i="0" kern="1200" dirty="0" err="1" smtClean="0">
                <a:solidFill>
                  <a:schemeClr val="tx1"/>
                </a:solidFill>
                <a:effectLst/>
                <a:latin typeface="+mn-lt"/>
                <a:ea typeface="+mn-ea"/>
                <a:cs typeface="+mn-cs"/>
              </a:rPr>
              <a:t>lab</a:t>
            </a:r>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r>
              <a:rPr lang="fr-FR" sz="1200" b="1" i="0" kern="1200" dirty="0" err="1" smtClean="0">
                <a:solidFill>
                  <a:schemeClr val="tx1"/>
                </a:solidFill>
                <a:effectLst/>
                <a:latin typeface="+mn-lt"/>
                <a:ea typeface="+mn-ea"/>
                <a:cs typeface="+mn-cs"/>
              </a:rPr>
              <a:t>Harmonising</a:t>
            </a:r>
            <a:r>
              <a:rPr lang="fr-FR" sz="1200" b="1" i="0" kern="1200" dirty="0" smtClean="0">
                <a:solidFill>
                  <a:schemeClr val="tx1"/>
                </a:solidFill>
                <a:effectLst/>
                <a:latin typeface="+mn-lt"/>
                <a:ea typeface="+mn-ea"/>
                <a:cs typeface="+mn-cs"/>
              </a:rPr>
              <a:t> and </a:t>
            </a:r>
            <a:r>
              <a:rPr lang="fr-FR" sz="1200" b="1" i="0" kern="1200" dirty="0" err="1" smtClean="0">
                <a:solidFill>
                  <a:schemeClr val="tx1"/>
                </a:solidFill>
                <a:effectLst/>
                <a:latin typeface="+mn-lt"/>
                <a:ea typeface="+mn-ea"/>
                <a:cs typeface="+mn-cs"/>
              </a:rPr>
              <a:t>upgrading</a:t>
            </a:r>
            <a:r>
              <a:rPr lang="fr-FR" sz="1200" b="1"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greenhouse</a:t>
            </a:r>
            <a:r>
              <a:rPr lang="fr-FR" sz="1200" b="1"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gas</a:t>
            </a:r>
            <a:r>
              <a:rPr lang="fr-FR" sz="1200" b="1"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removal</a:t>
            </a:r>
            <a:r>
              <a:rPr lang="fr-FR" sz="1200" b="1"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consequential</a:t>
            </a:r>
            <a:r>
              <a:rPr lang="fr-FR" sz="1200" b="1" i="0" kern="1200" dirty="0" smtClean="0">
                <a:solidFill>
                  <a:schemeClr val="tx1"/>
                </a:solidFill>
                <a:effectLst/>
                <a:latin typeface="+mn-lt"/>
                <a:ea typeface="+mn-ea"/>
                <a:cs typeface="+mn-cs"/>
              </a:rPr>
              <a:t> life cycle </a:t>
            </a:r>
            <a:r>
              <a:rPr lang="fr-FR" sz="1200" b="1" i="0" kern="1200" dirty="0" err="1" smtClean="0">
                <a:solidFill>
                  <a:schemeClr val="tx1"/>
                </a:solidFill>
                <a:effectLst/>
                <a:latin typeface="+mn-lt"/>
                <a:ea typeface="+mn-ea"/>
                <a:cs typeface="+mn-cs"/>
              </a:rPr>
              <a:t>assessment</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led</a:t>
            </a:r>
            <a:r>
              <a:rPr lang="fr-FR" sz="1200" b="0" i="0" kern="1200" dirty="0" smtClean="0">
                <a:solidFill>
                  <a:schemeClr val="tx1"/>
                </a:solidFill>
                <a:effectLst/>
                <a:latin typeface="+mn-lt"/>
                <a:ea typeface="+mn-ea"/>
                <a:cs typeface="+mn-cs"/>
              </a:rPr>
              <a:t> by Pietro </a:t>
            </a:r>
            <a:r>
              <a:rPr lang="fr-FR" sz="1200" b="0" i="0" kern="1200" dirty="0" err="1" smtClean="0">
                <a:solidFill>
                  <a:schemeClr val="tx1"/>
                </a:solidFill>
                <a:effectLst/>
                <a:latin typeface="+mn-lt"/>
                <a:ea typeface="+mn-ea"/>
                <a:cs typeface="+mn-cs"/>
              </a:rPr>
              <a:t>Goglio</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Cranfield</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University</a:t>
            </a:r>
            <a:r>
              <a:rPr lang="fr-FR" sz="1200" b="0" i="0" kern="1200" dirty="0" smtClean="0">
                <a:solidFill>
                  <a:schemeClr val="tx1"/>
                </a:solidFill>
                <a:effectLst/>
                <a:latin typeface="+mn-lt"/>
                <a:ea typeface="+mn-ea"/>
                <a:cs typeface="+mn-cs"/>
              </a:rPr>
              <a:t>.</a:t>
            </a:r>
          </a:p>
          <a:p>
            <a:r>
              <a:rPr lang="en-GB" baseline="0" dirty="0" smtClean="0"/>
              <a:t>LUKE/ </a:t>
            </a:r>
            <a:r>
              <a:rPr lang="en-GB" sz="1200" kern="1200" dirty="0" smtClean="0">
                <a:solidFill>
                  <a:schemeClr val="tx1"/>
                </a:solidFill>
                <a:effectLst/>
                <a:latin typeface="+mn-lt"/>
                <a:ea typeface="+mn-ea"/>
                <a:cs typeface="+mn-cs"/>
              </a:rPr>
              <a:t>The aim of the institute is to “build a society based on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Red; IIASA, VTT</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11</a:t>
            </a:fld>
            <a:endParaRPr lang="fr-FR"/>
          </a:p>
        </p:txBody>
      </p:sp>
    </p:spTree>
    <p:extLst>
      <p:ext uri="{BB962C8B-B14F-4D97-AF65-F5344CB8AC3E}">
        <p14:creationId xmlns:p14="http://schemas.microsoft.com/office/powerpoint/2010/main" val="8351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LCA //</a:t>
            </a:r>
            <a:r>
              <a:rPr lang="en-GB" baseline="0" dirty="0" smtClean="0"/>
              <a:t> upstream // process // downstream/circularity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4 per 1000: increase </a:t>
            </a:r>
            <a:r>
              <a:rPr lang="en-GB" baseline="0" dirty="0" err="1" smtClean="0"/>
              <a:t>qty</a:t>
            </a:r>
            <a:r>
              <a:rPr lang="en-GB" baseline="0" dirty="0" smtClean="0"/>
              <a:t> of C in soils by 0.4% so we halt annual CO2 increase in </a:t>
            </a:r>
            <a:r>
              <a:rPr lang="en-GB" baseline="0" dirty="0" err="1" smtClean="0"/>
              <a:t>atm</a:t>
            </a:r>
            <a:r>
              <a:rPr lang="en-GB" baseline="0" dirty="0" smtClean="0"/>
              <a:t> - </a:t>
            </a:r>
            <a:r>
              <a:rPr lang="en-GB" sz="1200" b="0" i="0" kern="1200" dirty="0" smtClean="0">
                <a:solidFill>
                  <a:schemeClr val="tx1"/>
                </a:solidFill>
                <a:effectLst/>
                <a:latin typeface="+mn-lt"/>
                <a:ea typeface="+mn-ea"/>
                <a:cs typeface="+mn-cs"/>
              </a:rPr>
              <a:t>La France </a:t>
            </a:r>
            <a:r>
              <a:rPr lang="en-GB" sz="1200" b="0" i="0" kern="1200" dirty="0" err="1" smtClean="0">
                <a:solidFill>
                  <a:schemeClr val="tx1"/>
                </a:solidFill>
                <a:effectLst/>
                <a:latin typeface="+mn-lt"/>
                <a:ea typeface="+mn-ea"/>
                <a:cs typeface="+mn-cs"/>
              </a:rPr>
              <a:t>s’engage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à</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avoir</a:t>
            </a:r>
            <a:r>
              <a:rPr lang="en-GB" sz="1200" b="0" i="0" kern="1200" dirty="0" smtClean="0">
                <a:solidFill>
                  <a:schemeClr val="tx1"/>
                </a:solidFill>
                <a:effectLst/>
                <a:latin typeface="+mn-lt"/>
                <a:ea typeface="+mn-ea"/>
                <a:cs typeface="+mn-cs"/>
              </a:rPr>
              <a:t> au </a:t>
            </a:r>
            <a:r>
              <a:rPr lang="en-GB" sz="1200" b="0" i="0" kern="1200" dirty="0" err="1" smtClean="0">
                <a:solidFill>
                  <a:schemeClr val="tx1"/>
                </a:solidFill>
                <a:effectLst/>
                <a:latin typeface="+mn-lt"/>
                <a:ea typeface="+mn-ea"/>
                <a:cs typeface="+mn-cs"/>
              </a:rPr>
              <a:t>moins</a:t>
            </a:r>
            <a:r>
              <a:rPr lang="en-GB" sz="1200" b="0" i="0" kern="1200" dirty="0" smtClean="0">
                <a:solidFill>
                  <a:schemeClr val="tx1"/>
                </a:solidFill>
                <a:effectLst/>
                <a:latin typeface="+mn-lt"/>
                <a:ea typeface="+mn-ea"/>
                <a:cs typeface="+mn-cs"/>
              </a:rPr>
              <a:t> 50 % de </a:t>
            </a:r>
            <a:r>
              <a:rPr lang="en-GB" sz="1200" b="0" i="0" kern="1200" dirty="0" err="1" smtClean="0">
                <a:solidFill>
                  <a:schemeClr val="tx1"/>
                </a:solidFill>
                <a:effectLst/>
                <a:latin typeface="+mn-lt"/>
                <a:ea typeface="+mn-ea"/>
                <a:cs typeface="+mn-cs"/>
              </a:rPr>
              <a:t>ses</a:t>
            </a:r>
            <a:r>
              <a:rPr lang="en-GB" sz="1200" b="0" i="0" kern="1200" dirty="0" smtClean="0">
                <a:solidFill>
                  <a:schemeClr val="tx1"/>
                </a:solidFill>
                <a:effectLst/>
                <a:latin typeface="+mn-lt"/>
                <a:ea typeface="+mn-ea"/>
                <a:cs typeface="+mn-cs"/>
              </a:rPr>
              <a:t> exploitations </a:t>
            </a:r>
            <a:r>
              <a:rPr lang="en-GB" sz="1200" b="0" i="0" kern="1200" dirty="0" err="1" smtClean="0">
                <a:solidFill>
                  <a:schemeClr val="tx1"/>
                </a:solidFill>
                <a:effectLst/>
                <a:latin typeface="+mn-lt"/>
                <a:ea typeface="+mn-ea"/>
                <a:cs typeface="+mn-cs"/>
              </a:rPr>
              <a:t>engagées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dans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l’agro-écologie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d’ici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à</a:t>
            </a:r>
            <a:r>
              <a:rPr lang="en-GB" sz="1200" b="0" i="0" kern="1200" dirty="0" smtClean="0">
                <a:solidFill>
                  <a:schemeClr val="tx1"/>
                </a:solidFill>
                <a:effectLst/>
                <a:latin typeface="+mn-lt"/>
                <a:ea typeface="+mn-ea"/>
                <a:cs typeface="+mn-cs"/>
              </a:rPr>
              <a:t> 2020. Les </a:t>
            </a:r>
            <a:r>
              <a:rPr lang="en-GB" sz="1200" b="0" i="0" kern="1200" dirty="0" err="1" smtClean="0">
                <a:solidFill>
                  <a:schemeClr val="tx1"/>
                </a:solidFill>
                <a:effectLst/>
                <a:latin typeface="+mn-lt"/>
                <a:ea typeface="+mn-ea"/>
                <a:cs typeface="+mn-cs"/>
              </a:rPr>
              <a:t>pratiques</a:t>
            </a:r>
            <a:r>
              <a:rPr lang="en-GB" sz="1200" b="0" i="0" kern="1200" dirty="0" smtClean="0">
                <a:solidFill>
                  <a:schemeClr val="tx1"/>
                </a:solidFill>
                <a:effectLst/>
                <a:latin typeface="+mn-lt"/>
                <a:ea typeface="+mn-ea"/>
                <a:cs typeface="+mn-cs"/>
              </a:rPr>
              <a:t> agro-</a:t>
            </a:r>
            <a:r>
              <a:rPr lang="en-GB" sz="1200" b="0" i="0" kern="1200" dirty="0" err="1" smtClean="0">
                <a:solidFill>
                  <a:schemeClr val="tx1"/>
                </a:solidFill>
                <a:effectLst/>
                <a:latin typeface="+mn-lt"/>
                <a:ea typeface="+mn-ea"/>
                <a:cs typeface="+mn-cs"/>
              </a:rPr>
              <a:t>écologiques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permettent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d’améliorer</a:t>
            </a:r>
            <a:r>
              <a:rPr lang="en-GB" sz="1200" b="0" i="0" kern="1200" dirty="0" smtClean="0">
                <a:solidFill>
                  <a:schemeClr val="tx1"/>
                </a:solidFill>
                <a:effectLst/>
                <a:latin typeface="+mn-lt"/>
                <a:ea typeface="+mn-ea"/>
                <a:cs typeface="+mn-cs"/>
              </a:rPr>
              <a:t> la performance </a:t>
            </a:r>
            <a:r>
              <a:rPr lang="en-GB" sz="1200" b="0" i="0" kern="1200" dirty="0" err="1" smtClean="0">
                <a:solidFill>
                  <a:schemeClr val="tx1"/>
                </a:solidFill>
                <a:effectLst/>
                <a:latin typeface="+mn-lt"/>
                <a:ea typeface="+mn-ea"/>
                <a:cs typeface="+mn-cs"/>
              </a:rPr>
              <a:t>économique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sociale</a:t>
            </a:r>
            <a:r>
              <a:rPr lang="en-GB" sz="1200" b="0" i="0" kern="1200" dirty="0" smtClean="0">
                <a:solidFill>
                  <a:schemeClr val="tx1"/>
                </a:solidFill>
                <a:effectLst/>
                <a:latin typeface="+mn-lt"/>
                <a:ea typeface="+mn-ea"/>
                <a:cs typeface="+mn-cs"/>
              </a:rPr>
              <a:t> et </a:t>
            </a:r>
            <a:r>
              <a:rPr lang="en-GB" sz="1200" b="0" i="0" kern="1200" dirty="0" err="1" smtClean="0">
                <a:solidFill>
                  <a:schemeClr val="tx1"/>
                </a:solidFill>
                <a:effectLst/>
                <a:latin typeface="+mn-lt"/>
                <a:ea typeface="+mn-ea"/>
                <a:cs typeface="+mn-cs"/>
              </a:rPr>
              <a:t>environnementale</a:t>
            </a:r>
            <a:r>
              <a:rPr lang="en-GB" sz="1200" b="0" i="0" kern="1200" dirty="0" smtClean="0">
                <a:solidFill>
                  <a:schemeClr val="tx1"/>
                </a:solidFill>
                <a:effectLst/>
                <a:latin typeface="+mn-lt"/>
                <a:ea typeface="+mn-ea"/>
                <a:cs typeface="+mn-cs"/>
              </a:rPr>
              <a:t> des </a:t>
            </a:r>
            <a:r>
              <a:rPr lang="en-GB" sz="1200" b="0" i="0" kern="1200" dirty="0" err="1" smtClean="0">
                <a:solidFill>
                  <a:schemeClr val="tx1"/>
                </a:solidFill>
                <a:effectLst/>
                <a:latin typeface="+mn-lt"/>
                <a:ea typeface="+mn-ea"/>
                <a:cs typeface="+mn-cs"/>
              </a:rPr>
              <a:t>agriculteurs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particulier</a:t>
            </a:r>
            <a:r>
              <a:rPr lang="en-GB" sz="1200" b="0" i="0" kern="1200" dirty="0" smtClean="0">
                <a:solidFill>
                  <a:schemeClr val="tx1"/>
                </a:solidFill>
                <a:effectLst/>
                <a:latin typeface="+mn-lt"/>
                <a:ea typeface="+mn-ea"/>
                <a:cs typeface="+mn-cs"/>
              </a:rPr>
              <a:t> grâce </a:t>
            </a:r>
            <a:r>
              <a:rPr lang="en-GB" sz="1200" b="0" i="0" kern="1200" dirty="0" err="1" smtClean="0">
                <a:solidFill>
                  <a:schemeClr val="tx1"/>
                </a:solidFill>
                <a:effectLst/>
                <a:latin typeface="+mn-lt"/>
                <a:ea typeface="+mn-ea"/>
                <a:cs typeface="+mn-cs"/>
              </a:rPr>
              <a:t>à</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une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gestion</a:t>
            </a:r>
            <a:r>
              <a:rPr lang="en-GB" sz="1200" b="0" i="0" kern="1200" dirty="0" smtClean="0">
                <a:solidFill>
                  <a:schemeClr val="tx1"/>
                </a:solidFill>
                <a:effectLst/>
                <a:latin typeface="+mn-lt"/>
                <a:ea typeface="+mn-ea"/>
                <a:cs typeface="+mn-cs"/>
              </a:rPr>
              <a:t> plus durable des sols.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endParaRPr lang="en-GB" dirty="0" smtClean="0"/>
          </a:p>
          <a:p>
            <a:endParaRPr lang="en-GB" dirty="0" smtClean="0"/>
          </a:p>
          <a:p>
            <a:r>
              <a:rPr lang="en-GB" dirty="0" smtClean="0"/>
              <a:t>Chalmers in Sweden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LUKE/ </a:t>
            </a:r>
            <a:r>
              <a:rPr lang="en-GB" sz="1200" kern="1200" dirty="0" smtClean="0">
                <a:solidFill>
                  <a:schemeClr val="tx1"/>
                </a:solidFill>
                <a:effectLst/>
                <a:latin typeface="+mn-lt"/>
                <a:ea typeface="+mn-ea"/>
                <a:cs typeface="+mn-cs"/>
              </a:rPr>
              <a:t>The aim of the institute is to “build a society based on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a:t>
            </a:r>
            <a:endParaRPr lang="en-GB" dirty="0" smtClean="0"/>
          </a:p>
          <a:p>
            <a:r>
              <a:rPr lang="en-GB" dirty="0" smtClean="0"/>
              <a:t>USA; MIT for time dependency or </a:t>
            </a:r>
            <a:r>
              <a:rPr lang="en-GB" dirty="0" err="1" smtClean="0"/>
              <a:t>Minessota</a:t>
            </a:r>
            <a:r>
              <a:rPr lang="en-GB" baseline="0" dirty="0" smtClean="0"/>
              <a:t> for GIS/Earth stat</a:t>
            </a:r>
          </a:p>
          <a:p>
            <a:r>
              <a:rPr lang="en-GB" baseline="0" dirty="0" smtClean="0"/>
              <a:t>Ellen mc </a:t>
            </a:r>
            <a:r>
              <a:rPr lang="en-GB" baseline="0" dirty="0" err="1" smtClean="0"/>
              <a:t>arthur</a:t>
            </a:r>
            <a:r>
              <a:rPr lang="en-GB" baseline="0" dirty="0" smtClean="0"/>
              <a:t> foundation for circular economy</a:t>
            </a:r>
          </a:p>
          <a:p>
            <a:r>
              <a:rPr lang="en-GB" baseline="0" dirty="0" smtClean="0"/>
              <a:t>Ghent for bio pump</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12</a:t>
            </a:fld>
            <a:endParaRPr lang="fr-FR"/>
          </a:p>
        </p:txBody>
      </p:sp>
    </p:spTree>
    <p:extLst>
      <p:ext uri="{BB962C8B-B14F-4D97-AF65-F5344CB8AC3E}">
        <p14:creationId xmlns:p14="http://schemas.microsoft.com/office/powerpoint/2010/main" val="23624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Research</a:t>
            </a:r>
            <a:r>
              <a:rPr lang="fr-FR" dirty="0" smtClean="0"/>
              <a:t> </a:t>
            </a:r>
            <a:r>
              <a:rPr lang="fr-FR" dirty="0" err="1" smtClean="0"/>
              <a:t>themes</a:t>
            </a:r>
            <a:r>
              <a:rPr lang="fr-FR" dirty="0" smtClean="0"/>
              <a:t>: </a:t>
            </a:r>
            <a:r>
              <a:rPr lang="en-US" sz="1200" b="0" i="0" u="none" strike="noStrike" kern="1200" dirty="0" smtClean="0">
                <a:solidFill>
                  <a:schemeClr val="tx1"/>
                </a:solidFill>
                <a:effectLst/>
                <a:latin typeface="+mn-lt"/>
                <a:ea typeface="+mn-ea"/>
                <a:cs typeface="+mn-cs"/>
              </a:rPr>
              <a:t>earth systems, climate change and sustainability, and the energy transition. </a:t>
            </a:r>
          </a:p>
          <a:p>
            <a:r>
              <a:rPr lang="en-US" sz="1200" b="1" i="0" u="none" strike="noStrike" kern="1200" dirty="0" smtClean="0">
                <a:solidFill>
                  <a:schemeClr val="tx1"/>
                </a:solidFill>
                <a:effectLst/>
                <a:latin typeface="+mn-lt"/>
                <a:ea typeface="+mn-ea"/>
                <a:cs typeface="+mn-cs"/>
              </a:rPr>
              <a:t>must take place between August 1 and December 31, 2018.</a:t>
            </a:r>
          </a:p>
          <a:p>
            <a:r>
              <a:rPr lang="en-US" sz="1200" b="0" i="0" u="none" strike="noStrike" kern="1200" dirty="0" smtClean="0">
                <a:solidFill>
                  <a:schemeClr val="tx1"/>
                </a:solidFill>
                <a:effectLst/>
                <a:latin typeface="+mn-lt"/>
                <a:ea typeface="+mn-ea"/>
                <a:cs typeface="+mn-cs"/>
              </a:rPr>
              <a:t>Short stays: Successful candidates will receive </a:t>
            </a:r>
            <a:r>
              <a:rPr lang="en-US" sz="1200" b="1" i="0" u="none" strike="noStrike" kern="1200" dirty="0" smtClean="0">
                <a:solidFill>
                  <a:schemeClr val="tx1"/>
                </a:solidFill>
                <a:effectLst/>
                <a:latin typeface="+mn-lt"/>
                <a:ea typeface="+mn-ea"/>
                <a:cs typeface="+mn-cs"/>
              </a:rPr>
              <a:t>mobility support in the amount of €65 per day for doctoral candidates and €120 per day for research scientists already holding a doctorate</a:t>
            </a:r>
            <a:r>
              <a:rPr lang="en-US" sz="1200" b="0" i="0" u="none" strike="noStrike" kern="1200" dirty="0" smtClean="0">
                <a:solidFill>
                  <a:schemeClr val="tx1"/>
                </a:solidFill>
                <a:effectLst/>
                <a:latin typeface="+mn-lt"/>
                <a:ea typeface="+mn-ea"/>
                <a:cs typeface="+mn-cs"/>
              </a:rPr>
              <a:t>. The maximum mobility period is five months.</a:t>
            </a:r>
            <a:r>
              <a:rPr lang="en-US" sz="1200" b="0"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Roundtrip airfare</a:t>
            </a:r>
            <a:r>
              <a:rPr lang="en-US" sz="1200" b="0" i="0" u="none" strike="noStrike" kern="1200" dirty="0" smtClean="0">
                <a:solidFill>
                  <a:schemeClr val="tx1"/>
                </a:solidFill>
                <a:effectLst/>
                <a:latin typeface="+mn-lt"/>
                <a:ea typeface="+mn-ea"/>
                <a:cs typeface="+mn-cs"/>
              </a:rPr>
              <a:t> and </a:t>
            </a:r>
            <a:r>
              <a:rPr lang="en-US" sz="1200" b="1" i="0" u="none" strike="noStrike" kern="1200" dirty="0" smtClean="0">
                <a:solidFill>
                  <a:schemeClr val="tx1"/>
                </a:solidFill>
                <a:effectLst/>
                <a:latin typeface="+mn-lt"/>
                <a:ea typeface="+mn-ea"/>
                <a:cs typeface="+mn-cs"/>
              </a:rPr>
              <a:t>medical insurance</a:t>
            </a:r>
            <a:r>
              <a:rPr lang="en-US" sz="1200" b="0" i="0" u="none" strike="noStrike" kern="1200" dirty="0" smtClean="0">
                <a:solidFill>
                  <a:schemeClr val="tx1"/>
                </a:solidFill>
                <a:effectLst/>
                <a:latin typeface="+mn-lt"/>
                <a:ea typeface="+mn-ea"/>
                <a:cs typeface="+mn-cs"/>
              </a:rPr>
              <a:t> are also provided. To apply; only CV and list of publications.</a:t>
            </a:r>
          </a:p>
          <a:p>
            <a:r>
              <a:rPr lang="en-US" sz="1200" b="0" i="0" u="none" strike="noStrike" kern="1200" dirty="0" smtClean="0">
                <a:solidFill>
                  <a:schemeClr val="tx1"/>
                </a:solidFill>
                <a:effectLst/>
                <a:latin typeface="+mn-lt"/>
                <a:ea typeface="+mn-ea"/>
                <a:cs typeface="+mn-cs"/>
              </a:rPr>
              <a:t>Master are partly financed: Successful students will receive an excellence grant in the amount of €1,060 per month over 12 months (for students enrolling in the second year) and over 24 months (for those enrolling in the first year). Round-trip airfare will also be provided, as well as medical insurance and an annual lump-sum payment of €700 for educational expenses.</a:t>
            </a:r>
            <a:endParaRPr lang="fr-FR"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13</a:t>
            </a:fld>
            <a:endParaRPr lang="fr-FR"/>
          </a:p>
        </p:txBody>
      </p:sp>
    </p:spTree>
    <p:extLst>
      <p:ext uri="{BB962C8B-B14F-4D97-AF65-F5344CB8AC3E}">
        <p14:creationId xmlns:p14="http://schemas.microsoft.com/office/powerpoint/2010/main" val="53338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Future Earth; IEA Bioenergy, for circular </a:t>
            </a:r>
            <a:r>
              <a:rPr lang="en-GB" dirty="0" err="1" smtClean="0"/>
              <a:t>ecn</a:t>
            </a:r>
            <a:r>
              <a:rPr lang="en-GB" dirty="0" smtClean="0"/>
              <a:t>: https://</a:t>
            </a:r>
            <a:r>
              <a:rPr lang="en-GB" dirty="0" err="1" smtClean="0"/>
              <a:t>ec.europa.eu</a:t>
            </a:r>
            <a:r>
              <a:rPr lang="en-GB" dirty="0" smtClean="0"/>
              <a:t>/</a:t>
            </a:r>
            <a:r>
              <a:rPr lang="en-GB" dirty="0" err="1" smtClean="0"/>
              <a:t>futurium</a:t>
            </a:r>
            <a:r>
              <a:rPr lang="en-GB" dirty="0" smtClean="0"/>
              <a:t>/</a:t>
            </a:r>
            <a:r>
              <a:rPr lang="en-GB" dirty="0" err="1" smtClean="0"/>
              <a:t>en</a:t>
            </a:r>
            <a:r>
              <a:rPr lang="en-GB" dirty="0" smtClean="0"/>
              <a:t>/circular-economy/terms/events/Circular%20Economy</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17</a:t>
            </a:fld>
            <a:endParaRPr lang="fr-FR"/>
          </a:p>
        </p:txBody>
      </p:sp>
    </p:spTree>
    <p:extLst>
      <p:ext uri="{BB962C8B-B14F-4D97-AF65-F5344CB8AC3E}">
        <p14:creationId xmlns:p14="http://schemas.microsoft.com/office/powerpoint/2010/main" val="727389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fr-FR" sz="1200" b="0" i="0" kern="1200" dirty="0" smtClean="0">
                <a:solidFill>
                  <a:schemeClr val="tx1"/>
                </a:solidFill>
                <a:effectLst/>
                <a:latin typeface="+mn-lt"/>
                <a:ea typeface="+mn-ea"/>
                <a:cs typeface="+mn-cs"/>
              </a:rPr>
              <a:t>Max 1 per y</a:t>
            </a:r>
          </a:p>
          <a:p>
            <a:pPr fontAlgn="base"/>
            <a:r>
              <a:rPr lang="fr-FR" sz="1200" b="0" i="0" kern="1200" dirty="0" err="1" smtClean="0">
                <a:solidFill>
                  <a:schemeClr val="tx1"/>
                </a:solidFill>
                <a:effectLst/>
                <a:latin typeface="+mn-lt"/>
                <a:ea typeface="+mn-ea"/>
                <a:cs typeface="+mn-cs"/>
              </a:rPr>
              <a:t>Consolidator</a:t>
            </a:r>
            <a:r>
              <a:rPr lang="fr-FR" sz="1200" b="0" i="0" kern="1200" dirty="0" smtClean="0">
                <a:solidFill>
                  <a:schemeClr val="tx1"/>
                </a:solidFill>
                <a:effectLst/>
                <a:latin typeface="+mn-lt"/>
                <a:ea typeface="+mn-ea"/>
                <a:cs typeface="+mn-cs"/>
              </a:rPr>
              <a:t> Grants </a:t>
            </a:r>
            <a:r>
              <a:rPr lang="fr-FR" sz="1200" b="0" i="0" kern="1200" dirty="0" err="1" smtClean="0">
                <a:solidFill>
                  <a:schemeClr val="tx1"/>
                </a:solidFill>
                <a:effectLst/>
                <a:latin typeface="+mn-lt"/>
                <a:ea typeface="+mn-ea"/>
                <a:cs typeface="+mn-cs"/>
              </a:rPr>
              <a:t>may</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be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awarded</a:t>
            </a:r>
            <a:r>
              <a:rPr lang="fr-FR" sz="1200" b="0" i="0" kern="1200" dirty="0" smtClean="0">
                <a:solidFill>
                  <a:schemeClr val="tx1"/>
                </a:solidFill>
                <a:effectLst/>
                <a:latin typeface="+mn-lt"/>
                <a:ea typeface="+mn-ea"/>
                <a:cs typeface="+mn-cs"/>
              </a:rPr>
              <a:t> up to € </a:t>
            </a:r>
            <a:r>
              <a:rPr lang="fr-FR" sz="1200" b="1" i="0" kern="1200" dirty="0" smtClean="0">
                <a:solidFill>
                  <a:schemeClr val="tx1"/>
                </a:solidFill>
                <a:effectLst/>
                <a:latin typeface="+mn-lt"/>
                <a:ea typeface="+mn-ea"/>
                <a:cs typeface="+mn-cs"/>
              </a:rPr>
              <a:t>2 million </a:t>
            </a:r>
            <a:r>
              <a:rPr lang="fr-FR" sz="1200" b="0" i="0" kern="1200" dirty="0" smtClean="0">
                <a:solidFill>
                  <a:schemeClr val="tx1"/>
                </a:solidFill>
                <a:effectLst/>
                <a:latin typeface="+mn-lt"/>
                <a:ea typeface="+mn-ea"/>
                <a:cs typeface="+mn-cs"/>
              </a:rPr>
              <a:t>for a </a:t>
            </a:r>
            <a:r>
              <a:rPr lang="fr-FR" sz="1200" b="0" i="0" kern="1200" dirty="0" err="1" smtClean="0">
                <a:solidFill>
                  <a:schemeClr val="tx1"/>
                </a:solidFill>
                <a:effectLst/>
                <a:latin typeface="+mn-lt"/>
                <a:ea typeface="+mn-ea"/>
                <a:cs typeface="+mn-cs"/>
              </a:rPr>
              <a:t>period</a:t>
            </a:r>
            <a:r>
              <a:rPr lang="fr-FR" sz="1200" b="0" i="0" kern="1200" dirty="0" smtClean="0">
                <a:solidFill>
                  <a:schemeClr val="tx1"/>
                </a:solidFill>
                <a:effectLst/>
                <a:latin typeface="+mn-lt"/>
                <a:ea typeface="+mn-ea"/>
                <a:cs typeface="+mn-cs"/>
              </a:rPr>
              <a:t> of </a:t>
            </a:r>
            <a:r>
              <a:rPr lang="fr-FR" sz="1200" b="1" i="0" kern="1200" dirty="0" smtClean="0">
                <a:solidFill>
                  <a:schemeClr val="tx1"/>
                </a:solidFill>
                <a:effectLst/>
                <a:latin typeface="+mn-lt"/>
                <a:ea typeface="+mn-ea"/>
                <a:cs typeface="+mn-cs"/>
              </a:rPr>
              <a:t>5 </a:t>
            </a:r>
            <a:r>
              <a:rPr lang="fr-FR" sz="1200" b="1" i="0" kern="1200" dirty="0" err="1" smtClean="0">
                <a:solidFill>
                  <a:schemeClr val="tx1"/>
                </a:solidFill>
                <a:effectLst/>
                <a:latin typeface="+mn-lt"/>
                <a:ea typeface="+mn-ea"/>
                <a:cs typeface="+mn-cs"/>
              </a:rPr>
              <a:t>years</a:t>
            </a:r>
            <a:r>
              <a:rPr lang="fr-FR" sz="1200" b="0" i="0" kern="1200" dirty="0" smtClean="0">
                <a:solidFill>
                  <a:schemeClr val="tx1"/>
                </a:solidFill>
                <a:effectLst/>
                <a:latin typeface="+mn-lt"/>
                <a:ea typeface="+mn-ea"/>
                <a:cs typeface="+mn-cs"/>
              </a:rPr>
              <a:t>. (pro rata for </a:t>
            </a:r>
            <a:r>
              <a:rPr lang="fr-FR" sz="1200" b="0" i="0" kern="1200" dirty="0" err="1" smtClean="0">
                <a:solidFill>
                  <a:schemeClr val="tx1"/>
                </a:solidFill>
                <a:effectLst/>
                <a:latin typeface="+mn-lt"/>
                <a:ea typeface="+mn-ea"/>
                <a:cs typeface="+mn-cs"/>
              </a:rPr>
              <a:t>projects</a:t>
            </a:r>
            <a:r>
              <a:rPr lang="fr-FR" sz="1200" b="0" i="0" kern="1200" dirty="0" smtClean="0">
                <a:solidFill>
                  <a:schemeClr val="tx1"/>
                </a:solidFill>
                <a:effectLst/>
                <a:latin typeface="+mn-lt"/>
                <a:ea typeface="+mn-ea"/>
                <a:cs typeface="+mn-cs"/>
              </a:rPr>
              <a:t> of </a:t>
            </a:r>
            <a:r>
              <a:rPr lang="fr-FR" sz="1200" b="0" i="0" kern="1200" dirty="0" err="1" smtClean="0">
                <a:solidFill>
                  <a:schemeClr val="tx1"/>
                </a:solidFill>
                <a:effectLst/>
                <a:latin typeface="+mn-lt"/>
                <a:ea typeface="+mn-ea"/>
                <a:cs typeface="+mn-cs"/>
              </a:rPr>
              <a:t>shorter</a:t>
            </a:r>
            <a:r>
              <a:rPr lang="fr-FR" sz="1200" b="0" i="0" kern="1200" dirty="0" smtClean="0">
                <a:solidFill>
                  <a:schemeClr val="tx1"/>
                </a:solidFill>
                <a:effectLst/>
                <a:latin typeface="+mn-lt"/>
                <a:ea typeface="+mn-ea"/>
                <a:cs typeface="+mn-cs"/>
              </a:rPr>
              <a:t> duration). 7-12</a:t>
            </a:r>
            <a:r>
              <a:rPr lang="fr-FR" sz="1200" b="0" i="0" kern="1200" baseline="0" dirty="0" smtClean="0">
                <a:solidFill>
                  <a:schemeClr val="tx1"/>
                </a:solidFill>
                <a:effectLst/>
                <a:latin typeface="+mn-lt"/>
                <a:ea typeface="+mn-ea"/>
                <a:cs typeface="+mn-cs"/>
              </a:rPr>
              <a:t> y </a:t>
            </a:r>
            <a:r>
              <a:rPr lang="fr-FR" sz="1200" b="0" i="0" kern="1200" baseline="0" dirty="0" err="1" smtClean="0">
                <a:solidFill>
                  <a:schemeClr val="tx1"/>
                </a:solidFill>
                <a:effectLst/>
                <a:latin typeface="+mn-lt"/>
                <a:ea typeface="+mn-ea"/>
                <a:cs typeface="+mn-cs"/>
              </a:rPr>
              <a:t>after</a:t>
            </a:r>
            <a:r>
              <a:rPr lang="fr-FR" sz="1200" b="0" i="0" kern="1200" baseline="0" dirty="0" smtClean="0">
                <a:solidFill>
                  <a:schemeClr val="tx1"/>
                </a:solidFill>
                <a:effectLst/>
                <a:latin typeface="+mn-lt"/>
                <a:ea typeface="+mn-ea"/>
                <a:cs typeface="+mn-cs"/>
              </a:rPr>
              <a:t> PhD</a:t>
            </a:r>
          </a:p>
          <a:p>
            <a:pPr fontAlgn="base"/>
            <a:r>
              <a:rPr lang="fr-FR" sz="1200" b="0" i="0" kern="1200" dirty="0" err="1" smtClean="0">
                <a:solidFill>
                  <a:schemeClr val="tx1"/>
                </a:solidFill>
                <a:effectLst/>
                <a:latin typeface="+mn-lt"/>
                <a:ea typeface="+mn-ea"/>
                <a:cs typeface="+mn-cs"/>
              </a:rPr>
              <a:t>Starting</a:t>
            </a:r>
            <a:r>
              <a:rPr lang="fr-FR" sz="1200" b="0" i="0" kern="1200" dirty="0" smtClean="0">
                <a:solidFill>
                  <a:schemeClr val="tx1"/>
                </a:solidFill>
                <a:effectLst/>
                <a:latin typeface="+mn-lt"/>
                <a:ea typeface="+mn-ea"/>
                <a:cs typeface="+mn-cs"/>
              </a:rPr>
              <a:t> Grants </a:t>
            </a:r>
            <a:r>
              <a:rPr lang="fr-FR" sz="1200" b="0" i="0" kern="1200" dirty="0" err="1" smtClean="0">
                <a:solidFill>
                  <a:schemeClr val="tx1"/>
                </a:solidFill>
                <a:effectLst/>
                <a:latin typeface="+mn-lt"/>
                <a:ea typeface="+mn-ea"/>
                <a:cs typeface="+mn-cs"/>
              </a:rPr>
              <a:t>may</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be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awarded</a:t>
            </a:r>
            <a:r>
              <a:rPr lang="fr-FR" sz="1200" b="0" i="0" kern="1200" dirty="0" smtClean="0">
                <a:solidFill>
                  <a:schemeClr val="tx1"/>
                </a:solidFill>
                <a:effectLst/>
                <a:latin typeface="+mn-lt"/>
                <a:ea typeface="+mn-ea"/>
                <a:cs typeface="+mn-cs"/>
              </a:rPr>
              <a:t> up to € </a:t>
            </a:r>
            <a:r>
              <a:rPr lang="fr-FR" sz="1200" b="1" i="0" kern="1200" dirty="0" smtClean="0">
                <a:solidFill>
                  <a:schemeClr val="tx1"/>
                </a:solidFill>
                <a:effectLst/>
                <a:latin typeface="+mn-lt"/>
                <a:ea typeface="+mn-ea"/>
                <a:cs typeface="+mn-cs"/>
              </a:rPr>
              <a:t>1.5 million </a:t>
            </a:r>
            <a:r>
              <a:rPr lang="fr-FR" sz="1200" b="0" i="0" kern="1200" dirty="0" smtClean="0">
                <a:solidFill>
                  <a:schemeClr val="tx1"/>
                </a:solidFill>
                <a:effectLst/>
                <a:latin typeface="+mn-lt"/>
                <a:ea typeface="+mn-ea"/>
                <a:cs typeface="+mn-cs"/>
              </a:rPr>
              <a:t>for a </a:t>
            </a:r>
            <a:r>
              <a:rPr lang="fr-FR" sz="1200" b="0" i="0" kern="1200" dirty="0" err="1" smtClean="0">
                <a:solidFill>
                  <a:schemeClr val="tx1"/>
                </a:solidFill>
                <a:effectLst/>
                <a:latin typeface="+mn-lt"/>
                <a:ea typeface="+mn-ea"/>
                <a:cs typeface="+mn-cs"/>
              </a:rPr>
              <a:t>period</a:t>
            </a:r>
            <a:r>
              <a:rPr lang="fr-FR" sz="1200" b="0" i="0" kern="1200" dirty="0" smtClean="0">
                <a:solidFill>
                  <a:schemeClr val="tx1"/>
                </a:solidFill>
                <a:effectLst/>
                <a:latin typeface="+mn-lt"/>
                <a:ea typeface="+mn-ea"/>
                <a:cs typeface="+mn-cs"/>
              </a:rPr>
              <a:t> of </a:t>
            </a:r>
            <a:r>
              <a:rPr lang="fr-FR" sz="1200" b="1" i="0" kern="1200" dirty="0" smtClean="0">
                <a:solidFill>
                  <a:schemeClr val="tx1"/>
                </a:solidFill>
                <a:effectLst/>
                <a:latin typeface="+mn-lt"/>
                <a:ea typeface="+mn-ea"/>
                <a:cs typeface="+mn-cs"/>
              </a:rPr>
              <a:t>5 </a:t>
            </a:r>
            <a:r>
              <a:rPr lang="fr-FR" sz="1200" b="1" i="0" kern="1200" dirty="0" err="1" smtClean="0">
                <a:solidFill>
                  <a:schemeClr val="tx1"/>
                </a:solidFill>
                <a:effectLst/>
                <a:latin typeface="+mn-lt"/>
                <a:ea typeface="+mn-ea"/>
                <a:cs typeface="+mn-cs"/>
              </a:rPr>
              <a:t>years</a:t>
            </a:r>
            <a:r>
              <a:rPr lang="fr-FR" sz="1200" b="0" i="0" kern="1200" dirty="0" smtClean="0">
                <a:solidFill>
                  <a:schemeClr val="tx1"/>
                </a:solidFill>
                <a:effectLst/>
                <a:latin typeface="+mn-lt"/>
                <a:ea typeface="+mn-ea"/>
                <a:cs typeface="+mn-cs"/>
              </a:rPr>
              <a:t>. 2-7 y </a:t>
            </a:r>
            <a:r>
              <a:rPr lang="fr-FR" sz="1200" b="0" i="0" kern="1200" dirty="0" err="1" smtClean="0">
                <a:solidFill>
                  <a:schemeClr val="tx1"/>
                </a:solidFill>
                <a:effectLst/>
                <a:latin typeface="+mn-lt"/>
                <a:ea typeface="+mn-ea"/>
                <a:cs typeface="+mn-cs"/>
              </a:rPr>
              <a:t>after</a:t>
            </a:r>
            <a:r>
              <a:rPr lang="fr-FR" sz="1200" b="0" i="0" kern="1200" dirty="0" smtClean="0">
                <a:solidFill>
                  <a:schemeClr val="tx1"/>
                </a:solidFill>
                <a:effectLst/>
                <a:latin typeface="+mn-lt"/>
                <a:ea typeface="+mn-ea"/>
                <a:cs typeface="+mn-cs"/>
              </a:rPr>
              <a:t> PhD</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18</a:t>
            </a:fld>
            <a:endParaRPr lang="fr-FR"/>
          </a:p>
        </p:txBody>
      </p:sp>
    </p:spTree>
    <p:extLst>
      <p:ext uri="{BB962C8B-B14F-4D97-AF65-F5344CB8AC3E}">
        <p14:creationId xmlns:p14="http://schemas.microsoft.com/office/powerpoint/2010/main" val="181697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LISBP employs 320</a:t>
            </a:r>
            <a:r>
              <a:rPr lang="en-GB" baseline="0" dirty="0" smtClean="0"/>
              <a:t> people (80 researchers) ### </a:t>
            </a:r>
            <a:r>
              <a:rPr lang="en-GB" baseline="0" dirty="0" err="1" smtClean="0"/>
              <a:t>Bioeconomy</a:t>
            </a:r>
            <a:r>
              <a:rPr lang="en-GB" baseline="0" dirty="0" smtClean="0"/>
              <a:t> priority of LISBP</a:t>
            </a:r>
            <a:endParaRPr lang="en-GB" dirty="0" smtClean="0"/>
          </a:p>
          <a:p>
            <a:endParaRPr lang="en-GB" dirty="0" smtClean="0"/>
          </a:p>
          <a:p>
            <a:r>
              <a:rPr lang="en-GB" dirty="0" smtClean="0"/>
              <a:t>When I decided to apply for the research call:</a:t>
            </a:r>
          </a:p>
          <a:p>
            <a:pPr marL="228600" indent="-228600">
              <a:buAutoNum type="arabicParenBoth"/>
            </a:pPr>
            <a:r>
              <a:rPr lang="en-GB" dirty="0" err="1" smtClean="0"/>
              <a:t>Occitanie</a:t>
            </a:r>
            <a:r>
              <a:rPr lang="en-GB" dirty="0" smtClean="0"/>
              <a:t>; one of the most dynamic</a:t>
            </a:r>
            <a:r>
              <a:rPr lang="en-GB" baseline="0" dirty="0" smtClean="0"/>
              <a:t> region in Europe (innovation and research wise), second largest agricultural region of France, yet, little known for C management research</a:t>
            </a:r>
          </a:p>
          <a:p>
            <a:pPr marL="228600" indent="-228600">
              <a:buAutoNum type="arabicParenBoth"/>
            </a:pPr>
            <a:r>
              <a:rPr lang="en-GB" baseline="0" dirty="0" smtClean="0"/>
              <a:t>Identified potential partners in the region</a:t>
            </a:r>
            <a:endParaRPr lang="en-GB" dirty="0" smtClean="0"/>
          </a:p>
          <a:p>
            <a:r>
              <a:rPr lang="en-GB" dirty="0" smtClean="0"/>
              <a:t>(3) LISBP: </a:t>
            </a:r>
            <a:r>
              <a:rPr lang="en-GB" dirty="0" err="1" smtClean="0"/>
              <a:t>Bioeconomy</a:t>
            </a:r>
            <a:r>
              <a:rPr lang="en-GB" dirty="0" smtClean="0"/>
              <a:t> identified</a:t>
            </a:r>
            <a:r>
              <a:rPr lang="en-GB" baseline="0" dirty="0" smtClean="0"/>
              <a:t> as a priority of LISBP</a:t>
            </a:r>
          </a:p>
          <a:p>
            <a:r>
              <a:rPr lang="en-GB" baseline="0" dirty="0" smtClean="0"/>
              <a:t>IMPORTANCE of filling the gap between agro-ecology (resource modeller upstream) and process simulation</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20</a:t>
            </a:fld>
            <a:endParaRPr lang="fr-FR"/>
          </a:p>
        </p:txBody>
      </p:sp>
    </p:spTree>
    <p:extLst>
      <p:ext uri="{BB962C8B-B14F-4D97-AF65-F5344CB8AC3E}">
        <p14:creationId xmlns:p14="http://schemas.microsoft.com/office/powerpoint/2010/main" val="159776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 </a:t>
            </a:r>
            <a:r>
              <a:rPr lang="fr-FR" dirty="0" err="1" smtClean="0"/>
              <a:t>had</a:t>
            </a:r>
            <a:r>
              <a:rPr lang="fr-FR" dirty="0" smtClean="0"/>
              <a:t> the </a:t>
            </a:r>
            <a:r>
              <a:rPr lang="fr-FR" dirty="0" err="1" smtClean="0"/>
              <a:t>opportunity</a:t>
            </a:r>
            <a:r>
              <a:rPr lang="fr-FR" baseline="0" dirty="0" smtClean="0"/>
              <a:t> to attend the </a:t>
            </a:r>
            <a:r>
              <a:rPr lang="fr-FR" baseline="0" dirty="0" err="1" smtClean="0"/>
              <a:t>OnePlanet</a:t>
            </a:r>
            <a:r>
              <a:rPr lang="fr-FR" baseline="0" dirty="0" smtClean="0"/>
              <a:t> </a:t>
            </a:r>
            <a:r>
              <a:rPr lang="fr-FR" baseline="0" dirty="0" err="1" smtClean="0"/>
              <a:t>Summit</a:t>
            </a:r>
            <a:r>
              <a:rPr lang="fr-FR" baseline="0" dirty="0" smtClean="0"/>
              <a:t>, and </a:t>
            </a:r>
            <a:r>
              <a:rPr lang="fr-FR" baseline="0" dirty="0" err="1" smtClean="0"/>
              <a:t>this</a:t>
            </a:r>
            <a:r>
              <a:rPr lang="fr-FR" baseline="0" dirty="0" smtClean="0"/>
              <a:t> has been an </a:t>
            </a:r>
            <a:r>
              <a:rPr lang="fr-FR" baseline="0" dirty="0" err="1" smtClean="0"/>
              <a:t>extremely</a:t>
            </a:r>
            <a:r>
              <a:rPr lang="fr-FR" baseline="0" dirty="0" smtClean="0"/>
              <a:t> </a:t>
            </a:r>
            <a:r>
              <a:rPr lang="fr-FR" baseline="0" dirty="0" err="1" smtClean="0"/>
              <a:t>inspiring</a:t>
            </a:r>
            <a:r>
              <a:rPr lang="fr-FR" baseline="0" dirty="0" smtClean="0"/>
              <a:t> </a:t>
            </a:r>
            <a:r>
              <a:rPr lang="fr-FR" baseline="0" dirty="0" err="1" smtClean="0"/>
              <a:t>experience</a:t>
            </a:r>
            <a:r>
              <a:rPr lang="fr-FR" baseline="0" dirty="0" smtClean="0"/>
              <a:t>, </a:t>
            </a:r>
            <a:r>
              <a:rPr lang="fr-FR" baseline="0" dirty="0" err="1" smtClean="0"/>
              <a:t>so</a:t>
            </a:r>
            <a:r>
              <a:rPr lang="fr-FR" baseline="0" dirty="0" smtClean="0"/>
              <a:t> I </a:t>
            </a:r>
            <a:r>
              <a:rPr lang="fr-FR" baseline="0" dirty="0" err="1" smtClean="0"/>
              <a:t>want</a:t>
            </a:r>
            <a:r>
              <a:rPr lang="fr-FR" baseline="0" dirty="0" smtClean="0"/>
              <a:t> to </a:t>
            </a:r>
            <a:r>
              <a:rPr lang="fr-FR" baseline="0" dirty="0" err="1" smtClean="0"/>
              <a:t>quickly</a:t>
            </a:r>
            <a:r>
              <a:rPr lang="fr-FR" baseline="0" dirty="0" smtClean="0"/>
              <a:t> </a:t>
            </a:r>
            <a:r>
              <a:rPr lang="fr-FR" baseline="0" dirty="0" err="1" smtClean="0"/>
              <a:t>share</a:t>
            </a:r>
            <a:r>
              <a:rPr lang="fr-FR" baseline="0" dirty="0" smtClean="0"/>
              <a:t> </a:t>
            </a:r>
            <a:r>
              <a:rPr lang="fr-FR" baseline="0" dirty="0" err="1" smtClean="0"/>
              <a:t>it</a:t>
            </a:r>
            <a:r>
              <a:rPr lang="fr-FR" baseline="0" dirty="0" smtClean="0"/>
              <a:t> </a:t>
            </a:r>
            <a:r>
              <a:rPr lang="fr-FR" baseline="0" dirty="0" err="1" smtClean="0"/>
              <a:t>with</a:t>
            </a:r>
            <a:r>
              <a:rPr lang="fr-FR" baseline="0" dirty="0" smtClean="0"/>
              <a:t> </a:t>
            </a:r>
            <a:r>
              <a:rPr lang="fr-FR" baseline="0" dirty="0" err="1" smtClean="0"/>
              <a:t>you</a:t>
            </a:r>
            <a:r>
              <a:rPr lang="fr-FR" baseline="0" dirty="0" smtClean="0"/>
              <a:t>. </a:t>
            </a:r>
            <a:r>
              <a:rPr lang="fr-FR" dirty="0" smtClean="0"/>
              <a:t>Ca. 50 </a:t>
            </a:r>
            <a:r>
              <a:rPr lang="fr-FR" dirty="0" err="1" smtClean="0"/>
              <a:t>head</a:t>
            </a:r>
            <a:r>
              <a:rPr lang="fr-FR" dirty="0" smtClean="0"/>
              <a:t> of states, </a:t>
            </a:r>
            <a:r>
              <a:rPr lang="fr-FR" dirty="0" err="1" smtClean="0"/>
              <a:t>philantropists</a:t>
            </a:r>
            <a:r>
              <a:rPr lang="fr-FR" dirty="0" smtClean="0"/>
              <a:t>,</a:t>
            </a:r>
            <a:r>
              <a:rPr lang="fr-FR" baseline="0" dirty="0" smtClean="0"/>
              <a:t> </a:t>
            </a:r>
            <a:r>
              <a:rPr lang="fr-FR" baseline="0" dirty="0" err="1" smtClean="0"/>
              <a:t>huge</a:t>
            </a:r>
            <a:r>
              <a:rPr lang="fr-FR" baseline="0" dirty="0" smtClean="0"/>
              <a:t> venture </a:t>
            </a:r>
            <a:r>
              <a:rPr lang="fr-FR" baseline="0" dirty="0" err="1" smtClean="0"/>
              <a:t>funds</a:t>
            </a:r>
            <a:r>
              <a:rPr lang="fr-FR" baseline="0" dirty="0" smtClean="0"/>
              <a:t>, </a:t>
            </a:r>
            <a:r>
              <a:rPr lang="fr-FR" baseline="0" dirty="0" err="1" smtClean="0"/>
              <a:t>insurance</a:t>
            </a:r>
            <a:r>
              <a:rPr lang="fr-FR" baseline="0" dirty="0" smtClean="0"/>
              <a:t> </a:t>
            </a:r>
            <a:r>
              <a:rPr lang="fr-FR" baseline="0" dirty="0" err="1" smtClean="0"/>
              <a:t>companies</a:t>
            </a:r>
            <a:r>
              <a:rPr lang="fr-FR" baseline="0" dirty="0" smtClean="0"/>
              <a:t> and </a:t>
            </a:r>
            <a:r>
              <a:rPr lang="fr-FR" baseline="0" dirty="0" err="1" smtClean="0"/>
              <a:t>alike</a:t>
            </a:r>
            <a:r>
              <a:rPr lang="fr-FR" baseline="0" dirty="0" smtClean="0"/>
              <a:t>. Focus not on </a:t>
            </a:r>
            <a:r>
              <a:rPr lang="fr-FR" baseline="0" dirty="0" err="1" smtClean="0"/>
              <a:t>target</a:t>
            </a:r>
            <a:r>
              <a:rPr lang="fr-FR" baseline="0" dirty="0" smtClean="0"/>
              <a:t> but on actions.</a:t>
            </a:r>
            <a:endParaRPr lang="fr-FR" dirty="0" smtClean="0"/>
          </a:p>
          <a:p>
            <a:r>
              <a:rPr lang="fr-FR" dirty="0" err="1" smtClean="0"/>
              <a:t>Highlights</a:t>
            </a:r>
            <a:r>
              <a:rPr lang="fr-FR"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smtClean="0">
                <a:solidFill>
                  <a:schemeClr val="tx1"/>
                </a:solidFill>
                <a:effectLst/>
                <a:latin typeface="+mn-lt"/>
                <a:ea typeface="+mn-ea"/>
                <a:cs typeface="+mn-cs"/>
              </a:rPr>
              <a:t>Commit.6: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smtClean="0">
                <a:solidFill>
                  <a:schemeClr val="tx1"/>
                </a:solidFill>
                <a:effectLst/>
                <a:latin typeface="+mn-lt"/>
                <a:ea typeface="+mn-ea"/>
                <a:cs typeface="+mn-cs"/>
              </a:rPr>
              <a:t>The alliance is committed to speeding up the elimination of conventional coal-fired power stations in a sustainable and economically inclusive manner,</a:t>
            </a:r>
            <a:r>
              <a:rPr lang="en-US" sz="1200" b="0" i="0" u="none" strike="noStrike" kern="1200" dirty="0" smtClean="0">
                <a:solidFill>
                  <a:schemeClr val="tx1"/>
                </a:solidFill>
                <a:effectLst/>
                <a:latin typeface="+mn-lt"/>
                <a:ea typeface="+mn-ea"/>
                <a:cs typeface="+mn-cs"/>
              </a:rPr>
              <a:t> and to imposing a moratorium on new conventional coal-fired power stations without carbon capture and storage systems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i="0" u="none" strike="noStrike" kern="1200" dirty="0" smtClean="0">
                <a:solidFill>
                  <a:srgbClr val="FF0000"/>
                </a:solidFill>
                <a:effectLst/>
                <a:latin typeface="+mn-lt"/>
                <a:ea typeface="+mn-ea"/>
                <a:cs typeface="+mn-cs"/>
              </a:rPr>
              <a:t>World Bank to end </a:t>
            </a:r>
            <a:r>
              <a:rPr lang="fr-FR" sz="1200" b="1" i="0" u="none" strike="noStrike" kern="1200" dirty="0" err="1" smtClean="0">
                <a:solidFill>
                  <a:srgbClr val="FF0000"/>
                </a:solidFill>
                <a:effectLst/>
                <a:latin typeface="+mn-lt"/>
                <a:ea typeface="+mn-ea"/>
                <a:cs typeface="+mn-cs"/>
              </a:rPr>
              <a:t>financial</a:t>
            </a:r>
            <a:r>
              <a:rPr lang="fr-FR" sz="1200" b="1" i="0" u="none" strike="noStrike" kern="1200" dirty="0" smtClean="0">
                <a:solidFill>
                  <a:srgbClr val="FF0000"/>
                </a:solidFill>
                <a:effectLst/>
                <a:latin typeface="+mn-lt"/>
                <a:ea typeface="+mn-ea"/>
                <a:cs typeface="+mn-cs"/>
              </a:rPr>
              <a:t> support to </a:t>
            </a:r>
            <a:r>
              <a:rPr lang="fr-FR" sz="1200" b="1" i="0" u="none" strike="noStrike" kern="1200" dirty="0" err="1" smtClean="0">
                <a:solidFill>
                  <a:srgbClr val="FF0000"/>
                </a:solidFill>
                <a:effectLst/>
                <a:latin typeface="+mn-lt"/>
                <a:ea typeface="+mn-ea"/>
                <a:cs typeface="+mn-cs"/>
              </a:rPr>
              <a:t>oil</a:t>
            </a:r>
            <a:r>
              <a:rPr lang="fr-FR" sz="1200" b="1" i="0" u="none" strike="noStrike" kern="1200" dirty="0" smtClean="0">
                <a:solidFill>
                  <a:srgbClr val="FF0000"/>
                </a:solidFill>
                <a:effectLst/>
                <a:latin typeface="+mn-lt"/>
                <a:ea typeface="+mn-ea"/>
                <a:cs typeface="+mn-cs"/>
              </a:rPr>
              <a:t> &amp;</a:t>
            </a:r>
            <a:r>
              <a:rPr lang="fr-FR" sz="1200" b="1" i="0" u="none" strike="noStrike" kern="1200" baseline="0" dirty="0" smtClean="0">
                <a:solidFill>
                  <a:srgbClr val="FF0000"/>
                </a:solidFill>
                <a:effectLst/>
                <a:latin typeface="+mn-lt"/>
                <a:ea typeface="+mn-ea"/>
                <a:cs typeface="+mn-cs"/>
              </a:rPr>
              <a:t> </a:t>
            </a:r>
            <a:r>
              <a:rPr lang="fr-FR" sz="1200" b="1" i="0" u="none" strike="noStrike" kern="1200" baseline="0" dirty="0" err="1" smtClean="0">
                <a:solidFill>
                  <a:srgbClr val="FF0000"/>
                </a:solidFill>
                <a:effectLst/>
                <a:latin typeface="+mn-lt"/>
                <a:ea typeface="+mn-ea"/>
                <a:cs typeface="+mn-cs"/>
              </a:rPr>
              <a:t>gas</a:t>
            </a:r>
            <a:r>
              <a:rPr lang="fr-FR" sz="1200" b="1" i="0" u="none" strike="noStrike" kern="1200" baseline="0" dirty="0" smtClean="0">
                <a:solidFill>
                  <a:srgbClr val="FF0000"/>
                </a:solidFill>
                <a:effectLst/>
                <a:latin typeface="+mn-lt"/>
                <a:ea typeface="+mn-ea"/>
                <a:cs typeface="+mn-cs"/>
              </a:rPr>
              <a:t> extraction</a:t>
            </a:r>
            <a:r>
              <a:rPr lang="fr-FR" sz="1200" b="1" i="0" u="none" strike="noStrike" kern="1200" dirty="0" smtClean="0">
                <a:solidFill>
                  <a:srgbClr val="FF0000"/>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smtClean="0">
                <a:solidFill>
                  <a:schemeClr val="tx1"/>
                </a:solidFill>
                <a:effectLst/>
                <a:latin typeface="+mn-lt"/>
                <a:ea typeface="+mn-ea"/>
                <a:cs typeface="+mn-cs"/>
              </a:rPr>
              <a:t>Commit.9</a:t>
            </a:r>
            <a:r>
              <a:rPr lang="en-US" sz="1200" b="0" i="0" u="none" strike="noStrike" kern="120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Strong</a:t>
            </a:r>
            <a:r>
              <a:rPr lang="en-US" sz="1200" b="0" i="0" u="none" strike="noStrike" kern="1200" baseline="0" dirty="0" smtClean="0">
                <a:solidFill>
                  <a:schemeClr val="tx1"/>
                </a:solidFill>
                <a:effectLst/>
                <a:latin typeface="+mn-lt"/>
                <a:ea typeface="+mn-ea"/>
                <a:cs typeface="+mn-cs"/>
              </a:rPr>
              <a:t> agenda for </a:t>
            </a:r>
            <a:r>
              <a:rPr lang="en-US" sz="1200" b="1" i="0" u="none" strike="noStrike" kern="1200" baseline="0" dirty="0" smtClean="0">
                <a:solidFill>
                  <a:schemeClr val="tx1"/>
                </a:solidFill>
                <a:effectLst/>
                <a:latin typeface="+mn-lt"/>
                <a:ea typeface="+mn-ea"/>
                <a:cs typeface="+mn-cs"/>
              </a:rPr>
              <a:t>asset managers and owner to </a:t>
            </a:r>
            <a:r>
              <a:rPr lang="en-US" sz="1200" b="1" kern="1200" dirty="0" err="1" smtClean="0">
                <a:solidFill>
                  <a:schemeClr val="tx1"/>
                </a:solidFill>
                <a:latin typeface="+mn-lt"/>
                <a:ea typeface="+mn-ea"/>
                <a:cs typeface="+mn-cs"/>
              </a:rPr>
              <a:t>favour</a:t>
            </a:r>
            <a:r>
              <a:rPr lang="en-US" sz="1200" b="1" kern="1200" dirty="0" smtClean="0">
                <a:solidFill>
                  <a:schemeClr val="tx1"/>
                </a:solidFill>
                <a:latin typeface="+mn-lt"/>
                <a:ea typeface="+mn-ea"/>
                <a:cs typeface="+mn-cs"/>
              </a:rPr>
              <a:t> investments</a:t>
            </a:r>
            <a:r>
              <a:rPr lang="en-US" sz="1200" kern="1200" dirty="0" smtClean="0">
                <a:solidFill>
                  <a:schemeClr val="tx1"/>
                </a:solidFill>
                <a:latin typeface="+mn-lt"/>
                <a:ea typeface="+mn-ea"/>
                <a:cs typeface="+mn-cs"/>
              </a:rPr>
              <a:t> in </a:t>
            </a:r>
            <a:r>
              <a:rPr lang="en-US" sz="1200" b="1" kern="1200" dirty="0" smtClean="0">
                <a:solidFill>
                  <a:schemeClr val="tx1"/>
                </a:solidFill>
                <a:latin typeface="+mn-lt"/>
                <a:ea typeface="+mn-ea"/>
                <a:cs typeface="+mn-cs"/>
              </a:rPr>
              <a:t>companies better prepared to deal with the risks of climate changes</a:t>
            </a:r>
            <a:r>
              <a:rPr lang="en-US" sz="1200" kern="1200" dirty="0" smtClean="0">
                <a:solidFill>
                  <a:schemeClr val="tx1"/>
                </a:solidFill>
                <a:latin typeface="+mn-lt"/>
                <a:ea typeface="+mn-ea"/>
                <a:cs typeface="+mn-cs"/>
              </a:rPr>
              <a:t>.</a:t>
            </a:r>
            <a:endParaRPr lang="en-US" sz="1200" b="1" i="0" u="none" strike="noStrike"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smtClean="0">
                <a:solidFill>
                  <a:schemeClr val="tx1"/>
                </a:solidFill>
                <a:effectLst/>
                <a:latin typeface="+mn-lt"/>
                <a:ea typeface="+mn-ea"/>
                <a:cs typeface="+mn-cs"/>
              </a:rPr>
              <a:t>Commit.11</a:t>
            </a:r>
            <a:r>
              <a:rPr lang="en-US" sz="1200" b="0" i="0" u="none" strike="noStrike" kern="120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smtClean="0">
                <a:solidFill>
                  <a:schemeClr val="tx1"/>
                </a:solidFill>
                <a:effectLst/>
                <a:latin typeface="+mn-lt"/>
                <a:ea typeface="+mn-ea"/>
                <a:cs typeface="+mn-cs"/>
              </a:rPr>
              <a:t>6 of the largest sovereign wealth funds create an ESG framework (environmental, social and governance) to guide their investment decision ( </a:t>
            </a:r>
            <a:r>
              <a:rPr lang="en-US" sz="1200" b="0" i="0" u="none" strike="noStrike" kern="1200" dirty="0" smtClean="0">
                <a:solidFill>
                  <a:schemeClr val="tx1"/>
                </a:solidFill>
                <a:effectLst/>
                <a:latin typeface="+mn-lt"/>
                <a:ea typeface="+mn-ea"/>
                <a:cs typeface="+mn-cs"/>
              </a:rPr>
              <a:t>Kuwait, Norway, Qatar, New Zealand, Saudi Arabia and the United Arab Emirates )</a:t>
            </a:r>
          </a:p>
          <a:p>
            <a:pPr marL="0" indent="0">
              <a:buFont typeface="Arial" panose="020B0604020202020204" pitchFamily="34" charset="0"/>
              <a:buNone/>
            </a:pPr>
            <a:r>
              <a:rPr lang="en-US" sz="1200" b="1" i="0" u="none" strike="noStrike" kern="1200" dirty="0" smtClean="0">
                <a:solidFill>
                  <a:schemeClr val="tx1"/>
                </a:solidFill>
                <a:effectLst/>
                <a:latin typeface="+mn-lt"/>
                <a:ea typeface="+mn-ea"/>
                <a:cs typeface="+mn-cs"/>
              </a:rPr>
              <a:t>==========</a:t>
            </a:r>
          </a:p>
          <a:p>
            <a:pPr marL="0" indent="0">
              <a:buFont typeface="Arial" panose="020B0604020202020204" pitchFamily="34" charset="0"/>
              <a:buNone/>
            </a:pPr>
            <a:endParaRPr lang="en-US" sz="1200" b="1"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smtClean="0">
                <a:solidFill>
                  <a:schemeClr val="tx1"/>
                </a:solidFill>
                <a:effectLst/>
                <a:latin typeface="+mn-lt"/>
                <a:ea typeface="+mn-ea"/>
                <a:cs typeface="+mn-cs"/>
              </a:rPr>
              <a:t>Commit.7</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8 </a:t>
            </a:r>
            <a:r>
              <a:rPr lang="en-US" sz="1200" b="0" i="0" u="none" strike="noStrike" kern="1200" dirty="0" smtClean="0">
                <a:solidFill>
                  <a:schemeClr val="tx1"/>
                </a:solidFill>
                <a:effectLst/>
                <a:latin typeface="+mn-lt"/>
                <a:ea typeface="+mn-ea"/>
                <a:cs typeface="+mn-cs"/>
              </a:rPr>
              <a:t>countries including Portugal, the Netherlands, Costa Rica and France, supported by the stakeholders of the Paris Process on Mobility and Climate (PPMC) platform, are creating an </a:t>
            </a:r>
            <a:r>
              <a:rPr lang="en-US" sz="1200" b="1" i="0" u="none" strike="noStrike" kern="1200" dirty="0" smtClean="0">
                <a:solidFill>
                  <a:schemeClr val="tx1"/>
                </a:solidFill>
                <a:effectLst/>
                <a:latin typeface="+mn-lt"/>
                <a:ea typeface="+mn-ea"/>
                <a:cs typeface="+mn-cs"/>
              </a:rPr>
              <a:t>alliance to work together on roadmaps towards decarbonizing transport and increasing investment in clean transport</a:t>
            </a:r>
            <a:r>
              <a:rPr lang="en-US" sz="1200" b="1" i="0" u="none" strike="noStrike" kern="1200" baseline="0" dirty="0" smtClean="0">
                <a:solidFill>
                  <a:schemeClr val="tx1"/>
                </a:solidFill>
                <a:effectLst/>
                <a:latin typeface="+mn-lt"/>
                <a:ea typeface="+mn-ea"/>
                <a:cs typeface="+mn-cs"/>
              </a:rPr>
              <a:t> + </a:t>
            </a:r>
            <a:r>
              <a:rPr lang="en-US" sz="1200" b="1" i="0" u="none" strike="noStrike" kern="1200" dirty="0" smtClean="0">
                <a:solidFill>
                  <a:schemeClr val="tx1"/>
                </a:solidFill>
                <a:effectLst/>
                <a:latin typeface="+mn-lt"/>
                <a:ea typeface="+mn-ea"/>
                <a:cs typeface="+mn-cs"/>
              </a:rPr>
              <a:t>34 countries pledge to reduce maritime transport emissions</a:t>
            </a:r>
            <a:endParaRPr lang="fr-FR" sz="1200" b="1" i="0" u="none" strike="noStrike" kern="1200" dirty="0" smtClean="0">
              <a:solidFill>
                <a:srgbClr val="FF0000"/>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smtClean="0">
              <a:solidFill>
                <a:schemeClr val="tx1"/>
              </a:solidFill>
              <a:effectLst/>
              <a:latin typeface="+mn-lt"/>
              <a:ea typeface="+mn-ea"/>
              <a:cs typeface="+mn-cs"/>
            </a:endParaRPr>
          </a:p>
          <a:p>
            <a:endParaRPr lang="fr-FR" dirty="0" smtClean="0"/>
          </a:p>
          <a:p>
            <a:endParaRPr lang="fr-FR" dirty="0" smtClean="0"/>
          </a:p>
          <a:p>
            <a:endParaRPr lang="fr-FR" dirty="0" smtClean="0"/>
          </a:p>
          <a:p>
            <a:r>
              <a:rPr lang="fr-FR" dirty="0" smtClean="0"/>
              <a:t>Commit</a:t>
            </a:r>
            <a:r>
              <a:rPr lang="fr-FR" dirty="0" smtClean="0"/>
              <a:t>. 1: 8 </a:t>
            </a:r>
            <a:r>
              <a:rPr lang="en-US" sz="1200" b="1" i="0" u="none" strike="noStrike" kern="1200" dirty="0" smtClean="0">
                <a:solidFill>
                  <a:schemeClr val="tx1"/>
                </a:solidFill>
                <a:effectLst/>
                <a:latin typeface="+mn-lt"/>
                <a:ea typeface="+mn-ea"/>
                <a:cs typeface="+mn-cs"/>
              </a:rPr>
              <a:t>billion investment plan to make the Caribbean the first Climate Smart Zone</a:t>
            </a:r>
            <a:endParaRPr lang="fr-FR" dirty="0" smtClean="0"/>
          </a:p>
          <a:p>
            <a:r>
              <a:rPr lang="fr-FR" dirty="0" smtClean="0"/>
              <a:t>Commit.2: </a:t>
            </a:r>
            <a:r>
              <a:rPr lang="en-US" sz="1200" b="1" i="0" u="none" strike="noStrike" kern="1200" dirty="0" smtClean="0">
                <a:solidFill>
                  <a:schemeClr val="tx1"/>
                </a:solidFill>
                <a:effectLst/>
                <a:latin typeface="+mn-lt"/>
                <a:ea typeface="+mn-ea"/>
                <a:cs typeface="+mn-cs"/>
              </a:rPr>
              <a:t>A $650 million financing </a:t>
            </a:r>
            <a:r>
              <a:rPr lang="en-US" sz="1200" b="1" i="0" u="none" strike="noStrike" kern="1200" dirty="0" err="1" smtClean="0">
                <a:solidFill>
                  <a:schemeClr val="tx1"/>
                </a:solidFill>
                <a:effectLst/>
                <a:latin typeface="+mn-lt"/>
                <a:ea typeface="+mn-ea"/>
                <a:cs typeface="+mn-cs"/>
              </a:rPr>
              <a:t>programme</a:t>
            </a:r>
            <a:r>
              <a:rPr lang="en-US" sz="1200" b="1" i="0" u="none" strike="noStrike" kern="1200" dirty="0" smtClean="0">
                <a:solidFill>
                  <a:schemeClr val="tx1"/>
                </a:solidFill>
                <a:effectLst/>
                <a:latin typeface="+mn-lt"/>
                <a:ea typeface="+mn-ea"/>
                <a:cs typeface="+mn-cs"/>
              </a:rPr>
              <a:t> for research to help smallholder farmers adapt to climate change</a:t>
            </a:r>
          </a:p>
          <a:p>
            <a:r>
              <a:rPr lang="en-US" sz="1200" b="1" i="0" u="none" strike="noStrike" kern="1200" dirty="0" smtClean="0">
                <a:solidFill>
                  <a:schemeClr val="tx1"/>
                </a:solidFill>
                <a:effectLst/>
                <a:latin typeface="+mn-lt"/>
                <a:ea typeface="+mn-ea"/>
                <a:cs typeface="+mn-cs"/>
              </a:rPr>
              <a:t>Commit. 4; </a:t>
            </a:r>
            <a:r>
              <a:rPr lang="en-US" sz="1200" b="0" i="0" u="none" strike="noStrike" kern="1200" dirty="0" smtClean="0">
                <a:solidFill>
                  <a:schemeClr val="tx1"/>
                </a:solidFill>
                <a:effectLst/>
                <a:latin typeface="+mn-lt"/>
                <a:ea typeface="+mn-ea"/>
                <a:cs typeface="+mn-cs"/>
              </a:rPr>
              <a:t>The C40, a network of 90 metropolitan areas, the Global Covenant of Mayors, United Cities and Local Governments and Local Governments for Sustainability have joined forces to launch green public procurement contracts (sustainable infrastructures, green mobility, zero-emissions housing, energy efficiency etc.) in an agreed framework.</a:t>
            </a:r>
            <a:endParaRPr lang="fr-FR" dirty="0" smtClean="0"/>
          </a:p>
          <a:p>
            <a:r>
              <a:rPr lang="fr-FR" dirty="0" smtClean="0"/>
              <a:t>Commit.5: </a:t>
            </a:r>
            <a:r>
              <a:rPr lang="en-US" sz="1200" b="0" i="0" u="none" strike="noStrike" kern="1200" dirty="0" smtClean="0">
                <a:solidFill>
                  <a:schemeClr val="tx1"/>
                </a:solidFill>
                <a:effectLst/>
                <a:latin typeface="+mn-lt"/>
                <a:ea typeface="+mn-ea"/>
                <a:cs typeface="+mn-cs"/>
              </a:rPr>
              <a:t>Led by the Marshall Islands and New Zealand, the "Towards Carbon Neutrality” coalition has today got support from 16 countries that have committed to publish by 2018 and no later than 2020 a “carbon neutrality” path by 2050. In addition, 32 cities and numerous businesses have taken carbon neutrality goals.</a:t>
            </a:r>
          </a:p>
          <a:p>
            <a:r>
              <a:rPr lang="en-US" sz="1200" b="1" i="0" u="none" strike="noStrike" kern="1200" dirty="0" smtClean="0">
                <a:solidFill>
                  <a:schemeClr val="tx1"/>
                </a:solidFill>
                <a:effectLst/>
                <a:latin typeface="+mn-lt"/>
                <a:ea typeface="+mn-ea"/>
                <a:cs typeface="+mn-cs"/>
              </a:rPr>
              <a:t>Commit.6: The alliance is committed to speeding up the elimination of conventional coal-fired power stations in a sustainable and economically inclusive manner,</a:t>
            </a:r>
            <a:r>
              <a:rPr lang="en-US" sz="1200" b="0" i="0" u="none" strike="noStrike" kern="1200" dirty="0" smtClean="0">
                <a:solidFill>
                  <a:schemeClr val="tx1"/>
                </a:solidFill>
                <a:effectLst/>
                <a:latin typeface="+mn-lt"/>
                <a:ea typeface="+mn-ea"/>
                <a:cs typeface="+mn-cs"/>
              </a:rPr>
              <a:t> and to imposing a moratorium on new conventional coal-fired power stations without carbon capture and storage systems. France has committed to ending all electricity production from coal by 2022.</a:t>
            </a:r>
          </a:p>
          <a:p>
            <a:r>
              <a:rPr lang="en-US" sz="1200" b="0" i="0" u="none" strike="noStrike" kern="1200" dirty="0" smtClean="0">
                <a:solidFill>
                  <a:schemeClr val="tx1"/>
                </a:solidFill>
                <a:effectLst/>
                <a:latin typeface="+mn-lt"/>
                <a:ea typeface="+mn-ea"/>
                <a:cs typeface="+mn-cs"/>
              </a:rPr>
              <a:t>Commit.7: Faced with the urgency of committing to a profound transformation of transport, eight countries including Portugal, the Netherlands, Costa Rica and France, supported by the stakeholders of the Paris Process on Mobility and Climate (PPMC) platform, are creating an </a:t>
            </a:r>
            <a:r>
              <a:rPr lang="en-US" sz="1200" b="1" i="0" u="none" strike="noStrike" kern="1200" dirty="0" smtClean="0">
                <a:solidFill>
                  <a:schemeClr val="tx1"/>
                </a:solidFill>
                <a:effectLst/>
                <a:latin typeface="+mn-lt"/>
                <a:ea typeface="+mn-ea"/>
                <a:cs typeface="+mn-cs"/>
              </a:rPr>
              <a:t>alliance to work together on roadmaps towards decarbonizing transport and increasing investment in clean transport</a:t>
            </a:r>
          </a:p>
          <a:p>
            <a:r>
              <a:rPr lang="en-US" sz="1200" b="1" i="0" u="none" strike="noStrike" kern="1200" dirty="0" smtClean="0">
                <a:solidFill>
                  <a:schemeClr val="tx1"/>
                </a:solidFill>
                <a:effectLst/>
                <a:latin typeface="+mn-lt"/>
                <a:ea typeface="+mn-ea"/>
                <a:cs typeface="+mn-cs"/>
              </a:rPr>
              <a:t>34 countries pledge to reduce </a:t>
            </a:r>
            <a:r>
              <a:rPr lang="en-US" sz="1200" b="1" i="0" u="none" strike="noStrike" kern="1200" dirty="0" smtClean="0">
                <a:solidFill>
                  <a:schemeClr val="tx1"/>
                </a:solidFill>
                <a:effectLst/>
                <a:latin typeface="+mn-lt"/>
                <a:ea typeface="+mn-ea"/>
                <a:cs typeface="+mn-cs"/>
              </a:rPr>
              <a:t>maritime transport emissions: </a:t>
            </a:r>
            <a:r>
              <a:rPr lang="en-US" sz="1200" b="0" i="0" u="none" strike="noStrike" kern="1200" dirty="0" smtClean="0">
                <a:solidFill>
                  <a:schemeClr val="tx1"/>
                </a:solidFill>
                <a:effectLst/>
                <a:latin typeface="+mn-lt"/>
                <a:ea typeface="+mn-ea"/>
                <a:cs typeface="+mn-cs"/>
              </a:rPr>
              <a:t>emissions relating to maritime transport currently account for 3% of global CO2 emissions but they could rise 250% by 2050 if no targeted action is taken.</a:t>
            </a:r>
          </a:p>
          <a:p>
            <a:r>
              <a:rPr lang="en-US" sz="1200" b="0" i="0" u="none" strike="noStrike" kern="1200" dirty="0" smtClean="0">
                <a:solidFill>
                  <a:schemeClr val="tx1"/>
                </a:solidFill>
                <a:effectLst/>
                <a:latin typeface="+mn-lt"/>
                <a:ea typeface="+mn-ea"/>
                <a:cs typeface="+mn-cs"/>
              </a:rPr>
              <a:t>Commit.9: Today, 3 countries (France, Sweden and the UK), as well as more than 200 businesses have announced their support to the implementation of the recommendations</a:t>
            </a:r>
            <a:r>
              <a:rPr lang="en-US" sz="1200" b="0" i="0" u="none" strike="noStrike" kern="1200" baseline="0" dirty="0" smtClean="0">
                <a:solidFill>
                  <a:schemeClr val="tx1"/>
                </a:solidFill>
                <a:effectLst/>
                <a:latin typeface="+mn-lt"/>
                <a:ea typeface="+mn-ea"/>
                <a:cs typeface="+mn-cs"/>
              </a:rPr>
              <a:t> from </a:t>
            </a:r>
            <a:r>
              <a:rPr lang="en-US" sz="1200" b="1" i="0" u="none" strike="noStrike" kern="1200" dirty="0" smtClean="0">
                <a:solidFill>
                  <a:schemeClr val="tx1"/>
                </a:solidFill>
                <a:effectLst/>
                <a:latin typeface="+mn-lt"/>
                <a:ea typeface="+mn-ea"/>
                <a:cs typeface="+mn-cs"/>
              </a:rPr>
              <a:t>Task Force on Climate-related Financial Disclosure (TCFD)</a:t>
            </a:r>
          </a:p>
          <a:p>
            <a:r>
              <a:rPr lang="en-US" sz="1200" b="0" i="0" u="none" strike="noStrike" kern="1200" dirty="0" smtClean="0">
                <a:solidFill>
                  <a:schemeClr val="tx1"/>
                </a:solidFill>
                <a:effectLst/>
                <a:latin typeface="+mn-lt"/>
                <a:ea typeface="+mn-ea"/>
                <a:cs typeface="+mn-cs"/>
              </a:rPr>
              <a:t>Commit.10:</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More than 30 public development banks commit to align their financing with the Paris Agreement. Among other, they</a:t>
            </a:r>
            <a:r>
              <a:rPr lang="en-US" sz="1200" b="0" i="0" u="none" strike="noStrike" kern="1200" baseline="0" dirty="0" smtClean="0">
                <a:solidFill>
                  <a:schemeClr val="tx1"/>
                </a:solidFill>
                <a:effectLst/>
                <a:latin typeface="+mn-lt"/>
                <a:ea typeface="+mn-ea"/>
                <a:cs typeface="+mn-cs"/>
              </a:rPr>
              <a:t> commit to: </a:t>
            </a:r>
            <a:r>
              <a:rPr lang="en-US" sz="1200" b="0" i="0" u="none" strike="noStrike" kern="1200" dirty="0" smtClean="0">
                <a:solidFill>
                  <a:schemeClr val="tx1"/>
                </a:solidFill>
                <a:effectLst/>
                <a:latin typeface="+mn-lt"/>
                <a:ea typeface="+mn-ea"/>
                <a:cs typeface="+mn-cs"/>
              </a:rPr>
              <a:t>support the implementation of national contributions and preparation of long term </a:t>
            </a:r>
            <a:r>
              <a:rPr lang="en-US" sz="1200" b="0" i="0" u="none" strike="noStrike" kern="1200" dirty="0" err="1" smtClean="0">
                <a:solidFill>
                  <a:schemeClr val="tx1"/>
                </a:solidFill>
                <a:effectLst/>
                <a:latin typeface="+mn-lt"/>
                <a:ea typeface="+mn-ea"/>
                <a:cs typeface="+mn-cs"/>
              </a:rPr>
              <a:t>decarbonised</a:t>
            </a:r>
            <a:r>
              <a:rPr lang="en-US" sz="1200" b="0" i="0" u="none" strike="noStrike" kern="1200" dirty="0" smtClean="0">
                <a:solidFill>
                  <a:schemeClr val="tx1"/>
                </a:solidFill>
                <a:effectLst/>
                <a:latin typeface="+mn-lt"/>
                <a:ea typeface="+mn-ea"/>
                <a:cs typeface="+mn-cs"/>
              </a:rPr>
              <a:t> trajectories by 2050</a:t>
            </a:r>
          </a:p>
          <a:p>
            <a:r>
              <a:rPr lang="en-US" sz="1200" b="0" i="0" u="none" strike="noStrike" kern="1200" dirty="0" smtClean="0">
                <a:solidFill>
                  <a:schemeClr val="tx1"/>
                </a:solidFill>
                <a:effectLst/>
                <a:latin typeface="+mn-lt"/>
                <a:ea typeface="+mn-ea"/>
                <a:cs typeface="+mn-cs"/>
              </a:rPr>
              <a:t>Commit.11</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6 of the largest sovereign wealth funds create an ESG framework (environmental, social and governance) to guide their investment decision</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Sovereign funds hold assets which could reach over $15 trillion by 2020. At the initiative of the President of the French Republic, Kuwait, Norway, Qatar, New Zealand, Saudi Arabia and the United Arab Emirates are launching an unprecedented coalition of large sovereign funds in support of climate action. The initiative will be coordinated by France.</a:t>
            </a:r>
          </a:p>
          <a:p>
            <a:r>
              <a:rPr lang="en-US" sz="1200" b="0" i="0" u="none" strike="noStrike" kern="1200" dirty="0" smtClean="0">
                <a:solidFill>
                  <a:schemeClr val="tx1"/>
                </a:solidFill>
                <a:effectLst/>
                <a:latin typeface="+mn-lt"/>
                <a:ea typeface="+mn-ea"/>
                <a:cs typeface="+mn-cs"/>
              </a:rPr>
              <a:t>Commit.</a:t>
            </a:r>
            <a:r>
              <a:rPr lang="en-US" sz="1200" b="0" i="0" u="none" strike="noStrike" kern="1200" baseline="0" dirty="0" smtClean="0">
                <a:solidFill>
                  <a:schemeClr val="tx1"/>
                </a:solidFill>
                <a:effectLst/>
                <a:latin typeface="+mn-lt"/>
                <a:ea typeface="+mn-ea"/>
                <a:cs typeface="+mn-cs"/>
              </a:rPr>
              <a:t> 12: </a:t>
            </a:r>
            <a:r>
              <a:rPr lang="en-US" sz="1200" b="0" i="0" u="none" strike="noStrike" kern="1200" dirty="0" smtClean="0">
                <a:solidFill>
                  <a:schemeClr val="tx1"/>
                </a:solidFill>
                <a:effectLst/>
                <a:latin typeface="+mn-lt"/>
                <a:ea typeface="+mn-ea"/>
                <a:cs typeface="+mn-cs"/>
              </a:rPr>
              <a:t>The “Climate Action 100+” coalition was launched during the One Planet Summit. It brings together 225 major institutional investors representing more than $26 trillion in managed assets to coordinate their actions as regards the 100 highest-emitting public companies. + </a:t>
            </a:r>
            <a:r>
              <a:rPr lang="en-US" sz="1200" b="1" i="0" u="none" strike="noStrike" kern="1200" dirty="0" smtClean="0">
                <a:solidFill>
                  <a:schemeClr val="tx1"/>
                </a:solidFill>
                <a:effectLst/>
                <a:latin typeface="+mn-lt"/>
                <a:ea typeface="+mn-ea"/>
                <a:cs typeface="+mn-cs"/>
              </a:rPr>
              <a:t>$1bn Energy Breakthrough Coalition: investing in breakthrough technologies</a:t>
            </a:r>
          </a:p>
          <a:p>
            <a:endParaRPr lang="en-US" sz="1200" b="1" i="0" u="none" strike="noStrike" kern="1200" dirty="0" smtClean="0">
              <a:solidFill>
                <a:schemeClr val="tx1"/>
              </a:solidFill>
              <a:effectLst/>
              <a:latin typeface="+mn-lt"/>
              <a:ea typeface="+mn-ea"/>
              <a:cs typeface="+mn-cs"/>
            </a:endParaRPr>
          </a:p>
          <a:p>
            <a:r>
              <a:rPr lang="en-US" sz="1200" b="1" i="0" u="none" strike="noStrike" kern="1200" dirty="0" smtClean="0">
                <a:solidFill>
                  <a:schemeClr val="tx1"/>
                </a:solidFill>
                <a:effectLst/>
                <a:latin typeface="+mn-lt"/>
                <a:ea typeface="+mn-ea"/>
                <a:cs typeface="+mn-cs"/>
              </a:rPr>
              <a:t>Engagement </a:t>
            </a:r>
            <a:r>
              <a:rPr lang="en-US" sz="1200" b="1" i="0" u="none" strike="noStrike" kern="1200" dirty="0" err="1" smtClean="0">
                <a:solidFill>
                  <a:schemeClr val="tx1"/>
                </a:solidFill>
                <a:effectLst/>
                <a:latin typeface="+mn-lt"/>
                <a:ea typeface="+mn-ea"/>
                <a:cs typeface="+mn-cs"/>
              </a:rPr>
              <a:t>principaux</a:t>
            </a:r>
            <a:endParaRPr lang="en-US" sz="1200" b="1" i="0" u="none" strike="noStrike"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La Commission européenne veut un secteur financier au service du climat : les entreprises et les technologies doivent s'investir dans des pratiques durables.</a:t>
            </a:r>
          </a:p>
          <a:p>
            <a:r>
              <a:rPr lang="fr-FR" sz="1200" b="1" i="0" u="none" strike="noStrike" kern="1200" dirty="0" smtClean="0">
                <a:solidFill>
                  <a:srgbClr val="FF0000"/>
                </a:solidFill>
                <a:effectLst/>
                <a:latin typeface="+mn-lt"/>
                <a:ea typeface="+mn-ea"/>
                <a:cs typeface="+mn-cs"/>
              </a:rPr>
              <a:t>La Banque mondiale ne participera plus au financement des énergies fossiles.</a:t>
            </a:r>
          </a:p>
          <a:p>
            <a:r>
              <a:rPr lang="fr-FR" sz="1200" b="0" i="0" u="none" strike="noStrike" kern="1200" dirty="0" smtClean="0">
                <a:solidFill>
                  <a:schemeClr val="tx1"/>
                </a:solidFill>
                <a:effectLst/>
                <a:latin typeface="+mn-lt"/>
                <a:ea typeface="+mn-ea"/>
                <a:cs typeface="+mn-cs"/>
              </a:rPr>
              <a:t>Les banques de développement devront libérer plus de moyens financiers pour les dépenses en lien avec l'Accord de Paris.</a:t>
            </a:r>
          </a:p>
          <a:p>
            <a:r>
              <a:rPr lang="fr-FR" sz="1200" b="0" i="0" u="none" strike="noStrike" kern="1200" dirty="0" smtClean="0">
                <a:solidFill>
                  <a:schemeClr val="tx1"/>
                </a:solidFill>
                <a:effectLst/>
                <a:latin typeface="+mn-lt"/>
                <a:ea typeface="+mn-ea"/>
                <a:cs typeface="+mn-cs"/>
              </a:rPr>
              <a:t>Les fonds souverains décident de s'engager et de financer davantage des actions en faveur de l'action climatique. Ils décident de former une coalition entre la Norvège, les Émirats arabes unis, l'Arabie saoudite, le Qatar, le Koweït et la Nouvelle-Zélande.</a:t>
            </a:r>
          </a:p>
          <a:p>
            <a:r>
              <a:rPr lang="fr-FR" sz="1200" b="0" i="0" u="none" strike="noStrike" kern="1200" dirty="0" smtClean="0">
                <a:solidFill>
                  <a:schemeClr val="tx1"/>
                </a:solidFill>
                <a:effectLst/>
                <a:latin typeface="+mn-lt"/>
                <a:ea typeface="+mn-ea"/>
                <a:cs typeface="+mn-cs"/>
              </a:rPr>
              <a:t>Les investisseurs institutionnels feront pression sur les 100 entreprises cotées les plus émettrices de gaz à effet de serre.</a:t>
            </a:r>
          </a:p>
          <a:p>
            <a:r>
              <a:rPr lang="fr-FR" sz="1200" b="1" i="0" u="none" strike="noStrike" kern="1200" dirty="0" smtClean="0">
                <a:solidFill>
                  <a:schemeClr val="tx1"/>
                </a:solidFill>
                <a:effectLst/>
                <a:latin typeface="+mn-lt"/>
                <a:ea typeface="+mn-ea"/>
                <a:cs typeface="+mn-cs"/>
              </a:rPr>
              <a:t>Axa s'engage à désinvestir encore dans le charbon (2,4 milliards d'euros supplémentaires de ses actifs dans le charbon et 700 millions d'euros de ses actifs dans les sables bitumineux.)</a:t>
            </a:r>
          </a:p>
          <a:p>
            <a:r>
              <a:rPr lang="fr-FR" sz="1200" b="0" i="0" u="none" strike="noStrike" kern="1200" dirty="0" smtClean="0">
                <a:solidFill>
                  <a:schemeClr val="tx1"/>
                </a:solidFill>
                <a:effectLst/>
                <a:latin typeface="+mn-lt"/>
                <a:ea typeface="+mn-ea"/>
                <a:cs typeface="+mn-cs"/>
              </a:rPr>
              <a:t>De nombreuses entreprises s'engagent à être transparentes et fournir les informations nécessaires aux investisseurs quant à leurs impacts sur le climat.</a:t>
            </a:r>
          </a:p>
          <a:p>
            <a:r>
              <a:rPr lang="fr-FR" sz="1200" b="0" i="0" u="none" strike="noStrike" kern="1200" dirty="0" smtClean="0">
                <a:solidFill>
                  <a:schemeClr val="tx1"/>
                </a:solidFill>
                <a:effectLst/>
                <a:latin typeface="+mn-lt"/>
                <a:ea typeface="+mn-ea"/>
                <a:cs typeface="+mn-cs"/>
              </a:rPr>
              <a:t>Un accord entre le programme des Nations unies pour l'environnement et le Centre international pour la recherche en agroforesterie devra lever plus de moyens pour financer des projets durables dans les pays en développement.</a:t>
            </a:r>
          </a:p>
          <a:p>
            <a:r>
              <a:rPr lang="fr-FR" sz="1200" b="0" i="0" u="none" strike="noStrike" kern="1200" dirty="0" smtClean="0">
                <a:solidFill>
                  <a:schemeClr val="tx1"/>
                </a:solidFill>
                <a:effectLst/>
                <a:latin typeface="+mn-lt"/>
                <a:ea typeface="+mn-ea"/>
                <a:cs typeface="+mn-cs"/>
              </a:rPr>
              <a:t>Pour préserver les ressources, un fonds de lutte contre la dégradation des terres et la désertification. Des moyens financiers vont également être débloqués en faveur de la mise en place d'une agriculture responsable.</a:t>
            </a:r>
          </a:p>
          <a:p>
            <a:r>
              <a:rPr lang="fr-FR" sz="1200" b="0" i="0" u="none" strike="noStrike" kern="1200" dirty="0" smtClean="0">
                <a:solidFill>
                  <a:schemeClr val="tx1"/>
                </a:solidFill>
                <a:effectLst/>
                <a:latin typeface="+mn-lt"/>
                <a:ea typeface="+mn-ea"/>
                <a:cs typeface="+mn-cs"/>
              </a:rPr>
              <a:t>La Fondation Gates et BNP Paribas et la Commission européenne vont débloquer des moyens financier pour aider les jeunes chercheurs de pays émergents</a:t>
            </a:r>
          </a:p>
          <a:p>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3</a:t>
            </a:fld>
            <a:endParaRPr lang="fr-FR"/>
          </a:p>
        </p:txBody>
      </p:sp>
    </p:spTree>
    <p:extLst>
      <p:ext uri="{BB962C8B-B14F-4D97-AF65-F5344CB8AC3E}">
        <p14:creationId xmlns:p14="http://schemas.microsoft.com/office/powerpoint/2010/main" val="210286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biomethane</a:t>
            </a:r>
            <a:r>
              <a:rPr lang="en-GB" sz="1200" kern="1200" dirty="0" smtClean="0">
                <a:solidFill>
                  <a:schemeClr val="tx1"/>
                </a:solidFill>
                <a:effectLst/>
                <a:latin typeface="+mn-lt"/>
                <a:ea typeface="+mn-ea"/>
                <a:cs typeface="+mn-cs"/>
              </a:rPr>
              <a:t> (upgraded biogas) in France compared to 2015, where it represented 0.02% of the overall gas consumption.</a:t>
            </a:r>
            <a:endParaRPr lang="fr-FR" sz="1200" kern="1200" dirty="0" smtClean="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4</a:t>
            </a:fld>
            <a:endParaRPr lang="fr-FR"/>
          </a:p>
        </p:txBody>
      </p:sp>
    </p:spTree>
    <p:extLst>
      <p:ext uri="{BB962C8B-B14F-4D97-AF65-F5344CB8AC3E}">
        <p14:creationId xmlns:p14="http://schemas.microsoft.com/office/powerpoint/2010/main" val="150686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There are </a:t>
            </a:r>
            <a:r>
              <a:rPr lang="fr-FR" sz="1200" kern="1200" dirty="0" err="1" smtClean="0">
                <a:solidFill>
                  <a:schemeClr val="tx1"/>
                </a:solidFill>
                <a:effectLst/>
                <a:latin typeface="+mn-lt"/>
                <a:ea typeface="+mn-ea"/>
                <a:cs typeface="+mn-cs"/>
              </a:rPr>
              <a:t>many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reasons</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But </a:t>
            </a:r>
            <a:r>
              <a:rPr lang="fr-FR" sz="1200" kern="1200" dirty="0" err="1" smtClean="0">
                <a:solidFill>
                  <a:schemeClr val="tx1"/>
                </a:solidFill>
                <a:effectLst/>
                <a:latin typeface="+mn-lt"/>
                <a:ea typeface="+mn-ea"/>
                <a:cs typeface="+mn-cs"/>
              </a:rPr>
              <a:t>before</a:t>
            </a:r>
            <a:r>
              <a:rPr lang="fr-FR" sz="1200" kern="1200" dirty="0" smtClean="0">
                <a:solidFill>
                  <a:schemeClr val="tx1"/>
                </a:solidFill>
                <a:effectLst/>
                <a:latin typeface="+mn-lt"/>
                <a:ea typeface="+mn-ea"/>
                <a:cs typeface="+mn-cs"/>
              </a:rPr>
              <a:t> I go </a:t>
            </a:r>
            <a:r>
              <a:rPr lang="fr-FR" sz="1200" kern="1200" dirty="0" err="1" smtClean="0">
                <a:solidFill>
                  <a:schemeClr val="tx1"/>
                </a:solidFill>
                <a:effectLst/>
                <a:latin typeface="+mn-lt"/>
                <a:ea typeface="+mn-ea"/>
                <a:cs typeface="+mn-cs"/>
              </a:rPr>
              <a:t>further</a:t>
            </a:r>
            <a:r>
              <a:rPr lang="fr-FR" sz="1200" kern="1200" dirty="0" smtClean="0">
                <a:solidFill>
                  <a:schemeClr val="tx1"/>
                </a:solidFill>
                <a:effectLst/>
                <a:latin typeface="+mn-lt"/>
                <a:ea typeface="+mn-ea"/>
                <a:cs typeface="+mn-cs"/>
              </a:rPr>
              <a:t>, I </a:t>
            </a:r>
            <a:r>
              <a:rPr lang="fr-FR" sz="1200" kern="1200" dirty="0" err="1" smtClean="0">
                <a:solidFill>
                  <a:schemeClr val="tx1"/>
                </a:solidFill>
                <a:effectLst/>
                <a:latin typeface="+mn-lt"/>
                <a:ea typeface="+mn-ea"/>
                <a:cs typeface="+mn-cs"/>
              </a:rPr>
              <a:t>just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want</a:t>
            </a:r>
            <a:r>
              <a:rPr lang="fr-FR" sz="1200" kern="1200" dirty="0" smtClean="0">
                <a:solidFill>
                  <a:schemeClr val="tx1"/>
                </a:solidFill>
                <a:effectLst/>
                <a:latin typeface="+mn-lt"/>
                <a:ea typeface="+mn-ea"/>
                <a:cs typeface="+mn-cs"/>
              </a:rPr>
              <a:t> to do a </a:t>
            </a:r>
            <a:r>
              <a:rPr lang="fr-FR" sz="1200" kern="1200" dirty="0" err="1" smtClean="0">
                <a:solidFill>
                  <a:schemeClr val="tx1"/>
                </a:solidFill>
                <a:effectLst/>
                <a:latin typeface="+mn-lt"/>
                <a:ea typeface="+mn-ea"/>
                <a:cs typeface="+mn-cs"/>
              </a:rPr>
              <a:t>little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experiment</a:t>
            </a:r>
            <a:r>
              <a:rPr lang="fr-FR" sz="1200" kern="1200" dirty="0" smtClean="0">
                <a:solidFill>
                  <a:schemeClr val="tx1"/>
                </a:solidFill>
                <a:effectLst/>
                <a:latin typeface="+mn-lt"/>
                <a:ea typeface="+mn-ea"/>
                <a:cs typeface="+mn-cs"/>
              </a:rPr>
              <a:t>. How </a:t>
            </a:r>
            <a:r>
              <a:rPr lang="fr-FR" sz="1200" kern="1200" dirty="0" err="1" smtClean="0">
                <a:solidFill>
                  <a:schemeClr val="tx1"/>
                </a:solidFill>
                <a:effectLst/>
                <a:latin typeface="+mn-lt"/>
                <a:ea typeface="+mn-ea"/>
                <a:cs typeface="+mn-cs"/>
              </a:rPr>
              <a:t>many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thinks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(first </a:t>
            </a:r>
            <a:r>
              <a:rPr lang="fr-FR" sz="1200" kern="1200" dirty="0" err="1" smtClean="0">
                <a:solidFill>
                  <a:schemeClr val="tx1"/>
                </a:solidFill>
                <a:effectLst/>
                <a:latin typeface="+mn-lt"/>
                <a:ea typeface="+mn-ea"/>
                <a:cs typeface="+mn-cs"/>
              </a:rPr>
              <a:t>bullet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 good </a:t>
            </a:r>
            <a:r>
              <a:rPr lang="fr-FR" sz="1200" kern="1200" dirty="0" err="1" smtClean="0">
                <a:solidFill>
                  <a:schemeClr val="tx1"/>
                </a:solidFill>
                <a:effectLst/>
                <a:latin typeface="+mn-lt"/>
                <a:ea typeface="+mn-ea"/>
                <a:cs typeface="+mn-cs"/>
              </a:rPr>
              <a:t>idea</a:t>
            </a:r>
            <a:r>
              <a:rPr lang="fr-FR"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When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comes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climate</a:t>
            </a:r>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timing </a:t>
            </a:r>
            <a:r>
              <a:rPr lang="fr-FR" sz="1200" kern="1200" baseline="0" dirty="0" err="1" smtClean="0">
                <a:solidFill>
                  <a:schemeClr val="tx1"/>
                </a:solidFill>
                <a:effectLst/>
                <a:latin typeface="+mn-lt"/>
                <a:ea typeface="+mn-ea"/>
                <a:cs typeface="+mn-cs"/>
              </a:rPr>
              <a:t>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everything</a:t>
            </a:r>
            <a:r>
              <a:rPr lang="fr-FR" sz="1200" kern="1200" baseline="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t>
            </a:r>
            <a:r>
              <a:rPr lang="fr-FR" baseline="0" dirty="0" smtClean="0"/>
              <a:t>So </a:t>
            </a:r>
            <a:r>
              <a:rPr lang="fr-FR" baseline="0" dirty="0" err="1" smtClean="0"/>
              <a:t>we</a:t>
            </a:r>
            <a:r>
              <a:rPr lang="fr-FR" baseline="0" dirty="0" smtClean="0"/>
              <a:t> </a:t>
            </a:r>
            <a:r>
              <a:rPr lang="fr-FR" baseline="0" dirty="0" err="1" smtClean="0"/>
              <a:t>ensure</a:t>
            </a:r>
            <a:r>
              <a:rPr lang="fr-FR" baseline="0" dirty="0" smtClean="0"/>
              <a:t> </a:t>
            </a:r>
            <a:r>
              <a:rPr lang="fr-FR" baseline="0" dirty="0" err="1" smtClean="0"/>
              <a:t>that</a:t>
            </a:r>
            <a:r>
              <a:rPr lang="fr-FR" baseline="0" dirty="0" smtClean="0"/>
              <a:t> </a:t>
            </a:r>
            <a:r>
              <a:rPr lang="fr-FR" baseline="0" dirty="0" err="1" smtClean="0"/>
              <a:t>investment</a:t>
            </a:r>
            <a:r>
              <a:rPr lang="fr-FR" baseline="0" dirty="0" smtClean="0"/>
              <a:t> </a:t>
            </a:r>
            <a:r>
              <a:rPr lang="fr-FR" baseline="0" dirty="0" err="1" smtClean="0"/>
              <a:t>choices</a:t>
            </a:r>
            <a:r>
              <a:rPr lang="fr-FR" baseline="0" dirty="0" smtClean="0"/>
              <a:t> are consistent </a:t>
            </a:r>
            <a:r>
              <a:rPr lang="fr-FR" baseline="0" dirty="0" err="1" smtClean="0"/>
              <a:t>with</a:t>
            </a:r>
            <a:r>
              <a:rPr lang="fr-FR" baseline="0" dirty="0" smtClean="0"/>
              <a:t> </a:t>
            </a:r>
            <a:r>
              <a:rPr lang="fr-FR" baseline="0" dirty="0" err="1" smtClean="0"/>
              <a:t>ensuring</a:t>
            </a:r>
            <a:r>
              <a:rPr lang="fr-FR" baseline="0" dirty="0" smtClean="0"/>
              <a:t> a SUSTAINABLE and COMPETITIVE </a:t>
            </a:r>
            <a:r>
              <a:rPr lang="fr-FR" baseline="0" dirty="0" err="1" smtClean="0"/>
              <a:t>bioeconomy</a:t>
            </a:r>
            <a:r>
              <a:rPr lang="fr-FR" baseline="0" dirty="0" smtClean="0"/>
              <a:t> </a:t>
            </a:r>
            <a:r>
              <a:rPr lang="fr-FR" baseline="0" dirty="0" err="1" smtClean="0"/>
              <a:t>tomorrow</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strong</a:t>
            </a:r>
            <a:r>
              <a:rPr lang="fr-FR" sz="1200" kern="1200" dirty="0" smtClean="0">
                <a:solidFill>
                  <a:schemeClr val="tx1"/>
                </a:solidFill>
                <a:effectLst/>
                <a:latin typeface="+mn-lt"/>
                <a:ea typeface="+mn-ea"/>
                <a:cs typeface="+mn-cs"/>
              </a:rPr>
              <a:t> spatial and time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dependency</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that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will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be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adressed</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European</a:t>
            </a:r>
            <a:r>
              <a:rPr lang="fr-FR" sz="1200" kern="1200" dirty="0" smtClean="0">
                <a:solidFill>
                  <a:schemeClr val="tx1"/>
                </a:solidFill>
                <a:effectLst/>
                <a:latin typeface="+mn-lt"/>
                <a:ea typeface="+mn-ea"/>
                <a:cs typeface="+mn-cs"/>
              </a:rPr>
              <a:t> Commission has set a long-</a:t>
            </a:r>
            <a:r>
              <a:rPr lang="fr-FR" sz="1200" kern="1200" dirty="0" err="1" smtClean="0">
                <a:solidFill>
                  <a:schemeClr val="tx1"/>
                </a:solidFill>
                <a:effectLst/>
                <a:latin typeface="+mn-lt"/>
                <a:ea typeface="+mn-ea"/>
                <a:cs typeface="+mn-cs"/>
              </a:rPr>
              <a:t>term</a:t>
            </a:r>
            <a:r>
              <a:rPr lang="fr-FR" sz="1200" kern="1200" dirty="0" smtClean="0">
                <a:solidFill>
                  <a:schemeClr val="tx1"/>
                </a:solidFill>
                <a:effectLst/>
                <a:latin typeface="+mn-lt"/>
                <a:ea typeface="+mn-ea"/>
                <a:cs typeface="+mn-cs"/>
              </a:rPr>
              <a:t> goal to </a:t>
            </a:r>
            <a:r>
              <a:rPr lang="fr-FR" sz="1200" kern="1200" dirty="0" err="1" smtClean="0">
                <a:solidFill>
                  <a:schemeClr val="tx1"/>
                </a:solidFill>
                <a:effectLst/>
                <a:latin typeface="+mn-lt"/>
                <a:ea typeface="+mn-ea"/>
                <a:cs typeface="+mn-cs"/>
              </a:rPr>
              <a:t>develop</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competitive</a:t>
            </a:r>
            <a:r>
              <a:rPr lang="fr-FR" sz="1200" kern="1200" dirty="0" smtClean="0">
                <a:solidFill>
                  <a:schemeClr val="tx1"/>
                </a:solidFill>
                <a:effectLst/>
                <a:latin typeface="+mn-lt"/>
                <a:ea typeface="+mn-ea"/>
                <a:cs typeface="+mn-cs"/>
              </a:rPr>
              <a:t>, ressource </a:t>
            </a:r>
            <a:r>
              <a:rPr lang="fr-FR" sz="1200" kern="1200" dirty="0" err="1" smtClean="0">
                <a:solidFill>
                  <a:schemeClr val="tx1"/>
                </a:solidFill>
                <a:effectLst/>
                <a:latin typeface="+mn-lt"/>
                <a:ea typeface="+mn-ea"/>
                <a:cs typeface="+mn-cs"/>
              </a:rPr>
              <a:t>efficiennt</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low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fossil</a:t>
            </a:r>
            <a:r>
              <a:rPr lang="fr-FR" sz="1200" kern="1200" baseline="0" dirty="0" smtClean="0">
                <a:solidFill>
                  <a:schemeClr val="tx1"/>
                </a:solidFill>
                <a:effectLst/>
                <a:latin typeface="+mn-lt"/>
                <a:ea typeface="+mn-ea"/>
                <a:cs typeface="+mn-cs"/>
              </a:rPr>
              <a:t> C </a:t>
            </a:r>
            <a:r>
              <a:rPr lang="fr-FR" sz="1200" kern="1200" baseline="0" dirty="0" err="1" smtClean="0">
                <a:solidFill>
                  <a:schemeClr val="tx1"/>
                </a:solidFill>
                <a:effectLst/>
                <a:latin typeface="+mn-lt"/>
                <a:ea typeface="+mn-ea"/>
                <a:cs typeface="+mn-cs"/>
              </a:rPr>
              <a:t>economy</a:t>
            </a:r>
            <a:r>
              <a:rPr lang="fr-FR" sz="1200" kern="1200" baseline="0" dirty="0" smtClean="0">
                <a:solidFill>
                  <a:schemeClr val="tx1"/>
                </a:solidFill>
                <a:effectLst/>
                <a:latin typeface="+mn-lt"/>
                <a:ea typeface="+mn-ea"/>
                <a:cs typeface="+mn-cs"/>
              </a:rPr>
              <a:t> by 2050</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Smart in how </a:t>
            </a:r>
            <a:r>
              <a:rPr lang="fr-FR" sz="1200" kern="1200" baseline="0" dirty="0" err="1" smtClean="0">
                <a:solidFill>
                  <a:schemeClr val="tx1"/>
                </a:solidFill>
                <a:effectLst/>
                <a:latin typeface="+mn-lt"/>
                <a:ea typeface="+mn-ea"/>
                <a:cs typeface="+mn-cs"/>
              </a:rPr>
              <a:t>we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invest</a:t>
            </a:r>
            <a:r>
              <a:rPr lang="fr-FR" sz="1200" kern="1200" baseline="0" dirty="0" smtClean="0">
                <a:solidFill>
                  <a:schemeClr val="tx1"/>
                </a:solidFill>
                <a:effectLst/>
                <a:latin typeface="+mn-lt"/>
                <a:ea typeface="+mn-ea"/>
                <a:cs typeface="+mn-cs"/>
              </a:rPr>
              <a:t> TODAY</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aim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decouple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economic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growth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resource</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energy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use,reduce</a:t>
            </a:r>
            <a:r>
              <a:rPr lang="fr-FR" sz="1200" kern="1200" dirty="0" smtClean="0">
                <a:solidFill>
                  <a:schemeClr val="tx1"/>
                </a:solidFill>
                <a:effectLst/>
                <a:latin typeface="+mn-lt"/>
                <a:ea typeface="+mn-ea"/>
                <a:cs typeface="+mn-cs"/>
              </a:rPr>
              <a:t> CO2 </a:t>
            </a:r>
            <a:r>
              <a:rPr lang="fr-FR" sz="1200" kern="1200" dirty="0" err="1" smtClean="0">
                <a:solidFill>
                  <a:schemeClr val="tx1"/>
                </a:solidFill>
                <a:effectLst/>
                <a:latin typeface="+mn-lt"/>
                <a:ea typeface="+mn-ea"/>
                <a:cs typeface="+mn-cs"/>
              </a:rPr>
              <a:t>emissions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enhance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competitiveness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promote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greater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energy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security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holistic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approaches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bioeconomy</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research</a:t>
            </a:r>
            <a:r>
              <a:rPr lang="fr-FR" sz="1200" kern="1200" dirty="0" smtClean="0">
                <a:solidFill>
                  <a:schemeClr val="tx1"/>
                </a:solidFill>
                <a:effectLst/>
                <a:latin typeface="+mn-lt"/>
                <a:ea typeface="+mn-ea"/>
                <a:cs typeface="+mn-cs"/>
              </a:rPr>
              <a:t> and monitoring are </a:t>
            </a:r>
            <a:r>
              <a:rPr lang="fr-FR" sz="1200" kern="1200" dirty="0" err="1" smtClean="0">
                <a:solidFill>
                  <a:schemeClr val="tx1"/>
                </a:solidFill>
                <a:effectLst/>
                <a:latin typeface="+mn-lt"/>
                <a:ea typeface="+mn-ea"/>
                <a:cs typeface="+mn-cs"/>
              </a:rPr>
              <a:t>still</a:t>
            </a:r>
            <a:r>
              <a:rPr lang="fr-FR" sz="1200" kern="1200" dirty="0" smtClean="0">
                <a:solidFill>
                  <a:schemeClr val="tx1"/>
                </a:solidFill>
                <a:effectLst/>
                <a:latin typeface="+mn-lt"/>
                <a:ea typeface="+mn-ea"/>
                <a:cs typeface="+mn-cs"/>
              </a:rPr>
              <a:t> at an </a:t>
            </a:r>
            <a:r>
              <a:rPr lang="fr-FR" sz="1200" kern="1200" dirty="0" err="1" smtClean="0">
                <a:solidFill>
                  <a:schemeClr val="tx1"/>
                </a:solidFill>
                <a:effectLst/>
                <a:latin typeface="+mn-lt"/>
                <a:ea typeface="+mn-ea"/>
                <a:cs typeface="+mn-cs"/>
              </a:rPr>
              <a:t>early</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stage.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circular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economy</a:t>
            </a:r>
            <a:r>
              <a:rPr lang="fr-FR" sz="1200" kern="1200" baseline="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approach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aims</a:t>
            </a:r>
            <a:r>
              <a:rPr lang="fr-FR" sz="1200" kern="1200" dirty="0" smtClean="0">
                <a:solidFill>
                  <a:schemeClr val="tx1"/>
                </a:solidFill>
                <a:effectLst/>
                <a:latin typeface="+mn-lt"/>
                <a:ea typeface="+mn-ea"/>
                <a:cs typeface="+mn-cs"/>
              </a:rPr>
              <a:t> to</a:t>
            </a:r>
            <a:r>
              <a:rPr lang="fr-FR" sz="1200" kern="1200" baseline="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maintain</a:t>
            </a:r>
            <a:r>
              <a:rPr lang="fr-FR" sz="1200" kern="1200" dirty="0" smtClean="0">
                <a:solidFill>
                  <a:schemeClr val="tx1"/>
                </a:solidFill>
                <a:effectLst/>
                <a:latin typeface="+mn-lt"/>
                <a:ea typeface="+mn-ea"/>
                <a:cs typeface="+mn-cs"/>
              </a:rPr>
              <a:t> the value of </a:t>
            </a:r>
            <a:r>
              <a:rPr lang="fr-FR" sz="1200" kern="1200" dirty="0" err="1" smtClean="0">
                <a:solidFill>
                  <a:schemeClr val="tx1"/>
                </a:solidFill>
                <a:effectLst/>
                <a:latin typeface="+mn-lt"/>
                <a:ea typeface="+mn-ea"/>
                <a:cs typeface="+mn-cs"/>
              </a:rPr>
              <a:t>products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and </a:t>
            </a:r>
            <a:r>
              <a:rPr lang="fr-FR" sz="1200" kern="1200" dirty="0" err="1" smtClean="0">
                <a:solidFill>
                  <a:schemeClr val="tx1"/>
                </a:solidFill>
                <a:effectLst/>
                <a:latin typeface="+mn-lt"/>
                <a:ea typeface="+mn-ea"/>
                <a:cs typeface="+mn-cs"/>
              </a:rPr>
              <a:t>materials</a:t>
            </a:r>
            <a:r>
              <a:rPr lang="fr-FR" sz="1200" kern="1200" dirty="0" smtClean="0">
                <a:solidFill>
                  <a:schemeClr val="tx1"/>
                </a:solidFill>
                <a:effectLst/>
                <a:latin typeface="+mn-lt"/>
                <a:ea typeface="+mn-ea"/>
                <a:cs typeface="+mn-cs"/>
              </a:rPr>
              <a:t> for as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long as possible </a:t>
            </a:r>
            <a:r>
              <a:rPr lang="fr-FR" sz="1200" kern="1200" dirty="0" err="1" smtClean="0">
                <a:solidFill>
                  <a:schemeClr val="tx1"/>
                </a:solidFill>
                <a:effectLst/>
                <a:latin typeface="+mn-lt"/>
                <a:ea typeface="+mn-ea"/>
                <a:cs typeface="+mn-cs"/>
              </a:rPr>
              <a:t>whilst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minimising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resource</a:t>
            </a:r>
            <a:r>
              <a:rPr lang="fr-FR" sz="1200" kern="1200" dirty="0" smtClean="0">
                <a:solidFill>
                  <a:schemeClr val="tx1"/>
                </a:solidFill>
                <a:effectLst/>
                <a:latin typeface="+mn-lt"/>
                <a:ea typeface="+mn-ea"/>
                <a:cs typeface="+mn-cs"/>
              </a:rPr>
              <a:t> use and</a:t>
            </a:r>
            <a:r>
              <a:rPr lang="fr-FR" sz="1200" kern="1200" baseline="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gene-ration</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waste</a:t>
            </a:r>
            <a:r>
              <a:rPr lang="fr-FR"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Negative</a:t>
            </a:r>
            <a:r>
              <a:rPr lang="fr-FR" dirty="0" smtClean="0"/>
              <a:t> </a:t>
            </a:r>
            <a:r>
              <a:rPr lang="fr-FR" dirty="0" err="1" smtClean="0"/>
              <a:t>emissions</a:t>
            </a:r>
            <a:r>
              <a:rPr lang="fr-FR" dirty="0" smtClean="0"/>
              <a:t>: </a:t>
            </a:r>
            <a:r>
              <a:rPr lang="fr-FR" dirty="0" err="1" smtClean="0"/>
              <a:t>needed</a:t>
            </a:r>
            <a:r>
              <a:rPr lang="fr-FR" dirty="0" smtClean="0"/>
              <a:t> to </a:t>
            </a:r>
            <a:r>
              <a:rPr lang="fr-FR" dirty="0" err="1" smtClean="0"/>
              <a:t>stabilize</a:t>
            </a:r>
            <a:r>
              <a:rPr lang="fr-FR" dirty="0" smtClean="0"/>
              <a:t> global </a:t>
            </a:r>
            <a:r>
              <a:rPr lang="fr-FR" dirty="0" err="1" smtClean="0"/>
              <a:t>temperature</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Biomass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thus</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growing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demand</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heat</a:t>
            </a:r>
            <a:r>
              <a:rPr lang="fr-FR" sz="1200" kern="1200" dirty="0" smtClean="0">
                <a:solidFill>
                  <a:schemeClr val="tx1"/>
                </a:solidFill>
                <a:effectLst/>
                <a:latin typeface="+mn-lt"/>
                <a:ea typeface="+mn-ea"/>
                <a:cs typeface="+mn-cs"/>
              </a:rPr>
              <a:t> and power services as </a:t>
            </a:r>
            <a:r>
              <a:rPr lang="fr-FR" sz="1200" kern="1200" dirty="0" err="1" smtClean="0">
                <a:solidFill>
                  <a:schemeClr val="tx1"/>
                </a:solidFill>
                <a:effectLst/>
                <a:latin typeface="+mn-lt"/>
                <a:ea typeface="+mn-ea"/>
                <a:cs typeface="+mn-cs"/>
              </a:rPr>
              <a:t>well</a:t>
            </a:r>
            <a:r>
              <a:rPr lang="fr-FR" sz="1200" kern="1200" dirty="0" smtClean="0">
                <a:solidFill>
                  <a:schemeClr val="tx1"/>
                </a:solidFill>
                <a:effectLst/>
                <a:latin typeface="+mn-lt"/>
                <a:ea typeface="+mn-ea"/>
                <a:cs typeface="+mn-cs"/>
              </a:rPr>
              <a:t> as for transportation fuels and as </a:t>
            </a:r>
            <a:r>
              <a:rPr lang="fr-FR" sz="1200" kern="1200" dirty="0" err="1" smtClean="0">
                <a:solidFill>
                  <a:schemeClr val="tx1"/>
                </a:solidFill>
                <a:effectLst/>
                <a:latin typeface="+mn-lt"/>
                <a:ea typeface="+mn-ea"/>
                <a:cs typeface="+mn-cs"/>
              </a:rPr>
              <a:t>feedstock</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chemicals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materials</a:t>
            </a:r>
            <a:r>
              <a:rPr lang="fr-FR" sz="1200" kern="1200" dirty="0" smtClean="0">
                <a:solidFill>
                  <a:schemeClr val="tx1"/>
                </a:solidFill>
                <a:effectLst/>
                <a:latin typeface="+mn-lt"/>
                <a:ea typeface="+mn-ea"/>
                <a:cs typeface="+mn-cs"/>
              </a:rPr>
              <a:t> – i.e. in practice all </a:t>
            </a:r>
            <a:r>
              <a:rPr lang="fr-FR" sz="1200" kern="1200" dirty="0" err="1" smtClean="0">
                <a:solidFill>
                  <a:schemeClr val="tx1"/>
                </a:solidFill>
                <a:effectLst/>
                <a:latin typeface="+mn-lt"/>
                <a:ea typeface="+mn-ea"/>
                <a:cs typeface="+mn-cs"/>
              </a:rPr>
              <a:t>sectors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today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dependant</a:t>
            </a:r>
            <a:r>
              <a:rPr lang="fr-FR" sz="1200" kern="1200" dirty="0" smtClean="0">
                <a:solidFill>
                  <a:schemeClr val="tx1"/>
                </a:solidFill>
                <a:effectLst/>
                <a:latin typeface="+mn-lt"/>
                <a:ea typeface="+mn-ea"/>
                <a:cs typeface="+mn-cs"/>
              </a:rPr>
              <a:t> on </a:t>
            </a:r>
            <a:r>
              <a:rPr lang="fr-FR" sz="1200" kern="1200" dirty="0" err="1" smtClean="0">
                <a:solidFill>
                  <a:schemeClr val="tx1"/>
                </a:solidFill>
                <a:effectLst/>
                <a:latin typeface="+mn-lt"/>
                <a:ea typeface="+mn-ea"/>
                <a:cs typeface="+mn-cs"/>
              </a:rPr>
              <a:t>fossil</a:t>
            </a:r>
            <a:r>
              <a:rPr lang="fr-FR" sz="1200" kern="1200" dirty="0" smtClean="0">
                <a:solidFill>
                  <a:schemeClr val="tx1"/>
                </a:solidFill>
                <a:effectLst/>
                <a:latin typeface="+mn-lt"/>
                <a:ea typeface="+mn-ea"/>
                <a:cs typeface="+mn-cs"/>
              </a:rPr>
              <a:t> fuels. </a:t>
            </a:r>
            <a:endParaRPr lang="en-GB" dirty="0" smtClean="0"/>
          </a:p>
          <a:p>
            <a:r>
              <a:rPr lang="en-GB" dirty="0" smtClean="0"/>
              <a:t>Wish</a:t>
            </a:r>
            <a:r>
              <a:rPr lang="en-GB" baseline="0" dirty="0" smtClean="0"/>
              <a:t> but how to organize it</a:t>
            </a:r>
            <a:br>
              <a:rPr lang="en-GB" baseline="0" dirty="0" smtClean="0"/>
            </a:br>
            <a:r>
              <a:rPr lang="en-GB" baseline="0" dirty="0" smtClean="0"/>
              <a:t>Negative emissions are necessary</a:t>
            </a:r>
            <a:endParaRPr lang="en-GB" dirty="0" smtClean="0"/>
          </a:p>
          <a:p>
            <a:r>
              <a:rPr lang="en-GB" dirty="0" smtClean="0"/>
              <a:t>Key methodologies </a:t>
            </a:r>
            <a:r>
              <a:rPr lang="en-GB" dirty="0" err="1" smtClean="0"/>
              <a:t>Csq</a:t>
            </a:r>
            <a:r>
              <a:rPr lang="en-GB" dirty="0" smtClean="0"/>
              <a:t> LCA (</a:t>
            </a:r>
            <a:r>
              <a:rPr lang="en-GB" dirty="0" err="1" smtClean="0"/>
              <a:t>macroscrope</a:t>
            </a:r>
            <a:r>
              <a:rPr lang="en-GB" dirty="0" smtClean="0"/>
              <a:t>) + geo-localized assessment + time </a:t>
            </a:r>
            <a:r>
              <a:rPr lang="en-GB" dirty="0" err="1" smtClean="0"/>
              <a:t>dependencu</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5</a:t>
            </a:fld>
            <a:endParaRPr lang="fr-FR"/>
          </a:p>
        </p:txBody>
      </p:sp>
    </p:spTree>
    <p:extLst>
      <p:ext uri="{BB962C8B-B14F-4D97-AF65-F5344CB8AC3E}">
        <p14:creationId xmlns:p14="http://schemas.microsoft.com/office/powerpoint/2010/main" val="25841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dirty="0" smtClean="0"/>
              <a:t>**will focus on residual biomass stream likely to be found in high density in France, namely agricultural residues such as manure and straw, forestry residues</a:t>
            </a:r>
          </a:p>
          <a:p>
            <a:r>
              <a:rPr lang="en-GB" baseline="0" dirty="0" err="1" smtClean="0"/>
              <a:t>Biopump</a:t>
            </a:r>
            <a:r>
              <a:rPr lang="en-GB" baseline="0" dirty="0" smtClean="0"/>
              <a:t>: perennial C3 and C4 grass species allowing for a net transfer of carbon towards the soil carbon pool</a:t>
            </a:r>
            <a:endParaRPr lang="en-GB" dirty="0" smtClean="0"/>
          </a:p>
          <a:p>
            <a:endParaRPr lang="en-GB" dirty="0" smtClean="0"/>
          </a:p>
          <a:p>
            <a:r>
              <a:rPr lang="en-GB" dirty="0" smtClean="0"/>
              <a:t>==================</a:t>
            </a:r>
          </a:p>
          <a:p>
            <a:endParaRPr lang="en-GB" dirty="0" smtClean="0"/>
          </a:p>
          <a:p>
            <a:r>
              <a:rPr lang="en-GB" dirty="0" smtClean="0"/>
              <a:t>Strategic research</a:t>
            </a:r>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6</a:t>
            </a:fld>
            <a:endParaRPr lang="fr-FR"/>
          </a:p>
        </p:txBody>
      </p:sp>
    </p:spTree>
    <p:extLst>
      <p:ext uri="{BB962C8B-B14F-4D97-AF65-F5344CB8AC3E}">
        <p14:creationId xmlns:p14="http://schemas.microsoft.com/office/powerpoint/2010/main" val="10299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We will work at the interface between disciplines that include consequential</a:t>
            </a:r>
            <a:r>
              <a:rPr lang="en-US" baseline="0" dirty="0" smtClean="0"/>
              <a:t> LCA, </a:t>
            </a:r>
            <a:r>
              <a:rPr lang="en-US" baseline="0" dirty="0" err="1" smtClean="0"/>
              <a:t>Geopspatial</a:t>
            </a:r>
            <a:r>
              <a:rPr lang="en-US" baseline="0" dirty="0" smtClean="0"/>
              <a:t> analysis,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looking at systems in integration</a:t>
            </a:r>
            <a:r>
              <a:rPr lang="en-GB" baseline="0" dirty="0" smtClean="0"/>
              <a:t> rather than optimizing each in isolation</a:t>
            </a:r>
          </a:p>
          <a:p>
            <a:endParaRPr lang="en-US"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7</a:t>
            </a:fld>
            <a:endParaRPr lang="fr-FR"/>
          </a:p>
        </p:txBody>
      </p:sp>
    </p:spTree>
    <p:extLst>
      <p:ext uri="{BB962C8B-B14F-4D97-AF65-F5344CB8AC3E}">
        <p14:creationId xmlns:p14="http://schemas.microsoft.com/office/powerpoint/2010/main" val="103894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Not duplicating what has already been done!!!! First thing</a:t>
            </a:r>
            <a:r>
              <a:rPr lang="en-US" baseline="0" dirty="0" smtClean="0"/>
              <a:t> I will do when I start is to organize a national workshop to collect an overview of all on-going initiatives.</a:t>
            </a:r>
            <a:endParaRPr lang="en-US"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8</a:t>
            </a:fld>
            <a:endParaRPr lang="fr-FR"/>
          </a:p>
        </p:txBody>
      </p:sp>
    </p:spTree>
    <p:extLst>
      <p:ext uri="{BB962C8B-B14F-4D97-AF65-F5344CB8AC3E}">
        <p14:creationId xmlns:p14="http://schemas.microsoft.com/office/powerpoint/2010/main" val="39527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smtClean="0">
                <a:solidFill>
                  <a:srgbClr val="0070C0"/>
                </a:solidFill>
              </a:rPr>
              <a:t>(Engineering of </a:t>
            </a:r>
            <a:r>
              <a:rPr lang="fr-FR" i="1" dirty="0" err="1" smtClean="0">
                <a:solidFill>
                  <a:srgbClr val="0070C0"/>
                </a:solidFill>
              </a:rPr>
              <a:t>biological</a:t>
            </a:r>
            <a:r>
              <a:rPr lang="fr-FR" i="1" dirty="0" smtClean="0">
                <a:solidFill>
                  <a:srgbClr val="0070C0"/>
                </a:solidFill>
              </a:rPr>
              <a:t> </a:t>
            </a:r>
            <a:r>
              <a:rPr lang="fr-FR" i="1" dirty="0" err="1" smtClean="0">
                <a:solidFill>
                  <a:srgbClr val="0070C0"/>
                </a:solidFill>
              </a:rPr>
              <a:t>systems</a:t>
            </a:r>
            <a:r>
              <a:rPr lang="fr-FR" i="1" dirty="0" smtClean="0">
                <a:solidFill>
                  <a:srgbClr val="0070C0"/>
                </a:solidFill>
              </a:rPr>
              <a:t> and </a:t>
            </a:r>
            <a:r>
              <a:rPr lang="fr-FR" i="1" dirty="0" err="1" smtClean="0">
                <a:solidFill>
                  <a:srgbClr val="0070C0"/>
                </a:solidFill>
              </a:rPr>
              <a:t>processes</a:t>
            </a:r>
            <a:r>
              <a:rPr lang="fr-FR" i="1" dirty="0" smtClean="0">
                <a:solidFill>
                  <a:srgbClr val="0070C0"/>
                </a:solidFill>
              </a:rPr>
              <a:t> </a:t>
            </a:r>
            <a:r>
              <a:rPr lang="fr-FR" i="1" dirty="0" err="1" smtClean="0">
                <a:solidFill>
                  <a:srgbClr val="0070C0"/>
                </a:solidFill>
              </a:rPr>
              <a:t>lab</a:t>
            </a:r>
            <a:r>
              <a:rPr lang="fr-FR" i="1" dirty="0" smtClean="0">
                <a:solidFill>
                  <a:srgbClr val="0070C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i="1" baseline="0" dirty="0" smtClean="0">
                <a:solidFill>
                  <a:srgbClr val="0070C0"/>
                </a:solidFill>
              </a:rPr>
              <a:t>The </a:t>
            </a:r>
            <a:r>
              <a:rPr lang="fr-FR" i="1" baseline="0" dirty="0" err="1" smtClean="0">
                <a:solidFill>
                  <a:srgbClr val="0070C0"/>
                </a:solidFill>
              </a:rPr>
              <a:t>lab</a:t>
            </a:r>
            <a:r>
              <a:rPr lang="fr-FR" i="1" baseline="0" dirty="0" smtClean="0">
                <a:solidFill>
                  <a:srgbClr val="0070C0"/>
                </a:solidFill>
              </a:rPr>
              <a:t> </a:t>
            </a:r>
            <a:r>
              <a:rPr lang="fr-FR" i="1" baseline="0" dirty="0" err="1" smtClean="0">
                <a:solidFill>
                  <a:srgbClr val="0070C0"/>
                </a:solidFill>
              </a:rPr>
              <a:t>where</a:t>
            </a:r>
            <a:r>
              <a:rPr lang="fr-FR" i="1" baseline="0" dirty="0" smtClean="0">
                <a:solidFill>
                  <a:srgbClr val="0070C0"/>
                </a:solidFill>
              </a:rPr>
              <a:t> I </a:t>
            </a:r>
            <a:r>
              <a:rPr lang="fr-FR" i="1" baseline="0" dirty="0" err="1" smtClean="0">
                <a:solidFill>
                  <a:srgbClr val="0070C0"/>
                </a:solidFill>
              </a:rPr>
              <a:t>will</a:t>
            </a:r>
            <a:r>
              <a:rPr lang="fr-FR" i="1" baseline="0" dirty="0" smtClean="0">
                <a:solidFill>
                  <a:srgbClr val="0070C0"/>
                </a:solidFill>
              </a:rPr>
              <a:t> </a:t>
            </a:r>
            <a:r>
              <a:rPr lang="fr-FR" i="1" baseline="0" dirty="0" err="1" smtClean="0">
                <a:solidFill>
                  <a:srgbClr val="0070C0"/>
                </a:solidFill>
              </a:rPr>
              <a:t>be</a:t>
            </a:r>
            <a:r>
              <a:rPr lang="fr-FR" i="1" baseline="0" dirty="0" smtClean="0">
                <a:solidFill>
                  <a:srgbClr val="0070C0"/>
                </a:solidFill>
              </a:rPr>
              <a:t> </a:t>
            </a:r>
            <a:r>
              <a:rPr lang="fr-FR" i="1" baseline="0" dirty="0" err="1" smtClean="0">
                <a:solidFill>
                  <a:srgbClr val="0070C0"/>
                </a:solidFill>
              </a:rPr>
              <a:t>based</a:t>
            </a:r>
            <a:r>
              <a:rPr lang="fr-FR" i="1" baseline="0" dirty="0" smtClean="0">
                <a:solidFill>
                  <a:srgbClr val="0070C0"/>
                </a:solidFill>
              </a:rPr>
              <a:t>: </a:t>
            </a:r>
            <a:r>
              <a:rPr lang="fr-FR" i="1" baseline="0" dirty="0" err="1" smtClean="0">
                <a:solidFill>
                  <a:srgbClr val="0070C0"/>
                </a:solidFill>
              </a:rPr>
              <a:t>called</a:t>
            </a:r>
            <a:r>
              <a:rPr lang="fr-FR" i="1" baseline="0" dirty="0" smtClean="0">
                <a:solidFill>
                  <a:srgbClr val="0070C0"/>
                </a:solidFill>
              </a:rPr>
              <a:t> LISBP in Toulouse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This </a:t>
            </a:r>
            <a:r>
              <a:rPr lang="fr-FR" dirty="0" err="1" smtClean="0"/>
              <a:t>really</a:t>
            </a:r>
            <a:r>
              <a:rPr lang="fr-FR" dirty="0" smtClean="0"/>
              <a:t> </a:t>
            </a:r>
            <a:r>
              <a:rPr lang="fr-FR" dirty="0" err="1" smtClean="0"/>
              <a:t>is</a:t>
            </a:r>
            <a:r>
              <a:rPr lang="fr-FR" baseline="0" dirty="0" smtClean="0"/>
              <a:t> a </a:t>
            </a:r>
            <a:r>
              <a:rPr lang="fr-FR" baseline="0" dirty="0" err="1" smtClean="0"/>
              <a:t>process</a:t>
            </a:r>
            <a:r>
              <a:rPr lang="fr-FR" baseline="0" dirty="0" smtClean="0"/>
              <a:t> engineering lab. </a:t>
            </a:r>
            <a:r>
              <a:rPr lang="fr-FR" baseline="0" dirty="0" err="1" smtClean="0"/>
              <a:t>They</a:t>
            </a:r>
            <a:r>
              <a:rPr lang="fr-FR" baseline="0" dirty="0" smtClean="0"/>
              <a:t> </a:t>
            </a:r>
            <a:r>
              <a:rPr lang="fr-FR" baseline="0" dirty="0" err="1" smtClean="0"/>
              <a:t>work</a:t>
            </a:r>
            <a:r>
              <a:rPr lang="fr-FR" baseline="0" dirty="0" smtClean="0"/>
              <a:t> a lot </a:t>
            </a:r>
            <a:r>
              <a:rPr lang="fr-FR" baseline="0" dirty="0" err="1" smtClean="0"/>
              <a:t>with</a:t>
            </a:r>
            <a:r>
              <a:rPr lang="fr-FR" baseline="0" dirty="0" smtClean="0"/>
              <a:t> ASPEN and simulation and </a:t>
            </a:r>
            <a:r>
              <a:rPr lang="fr-FR" baseline="0" dirty="0" err="1" smtClean="0"/>
              <a:t>scaling</a:t>
            </a:r>
            <a:r>
              <a:rPr lang="fr-FR" baseline="0" dirty="0" smtClean="0"/>
              <a:t> up of </a:t>
            </a:r>
            <a:r>
              <a:rPr lang="fr-FR" baseline="0" dirty="0" err="1" smtClean="0"/>
              <a:t>processes</a:t>
            </a:r>
            <a:r>
              <a:rPr lang="fr-FR" baseline="0" dirty="0" smtClean="0"/>
              <a:t>.</a:t>
            </a:r>
          </a:p>
          <a:p>
            <a:endParaRPr lang="fr-FR" baseline="0" dirty="0" smtClean="0"/>
          </a:p>
          <a:p>
            <a:r>
              <a:rPr lang="fr-FR" baseline="0" dirty="0" smtClean="0"/>
              <a:t>* Extraction &amp; </a:t>
            </a:r>
            <a:r>
              <a:rPr lang="fr-FR" baseline="0" dirty="0" err="1" smtClean="0"/>
              <a:t>dehydration</a:t>
            </a:r>
            <a:r>
              <a:rPr lang="fr-FR" baseline="0" dirty="0" smtClean="0"/>
              <a:t> </a:t>
            </a:r>
            <a:r>
              <a:rPr lang="fr-FR" baseline="0" dirty="0" err="1" smtClean="0"/>
              <a:t>process</a:t>
            </a:r>
            <a:r>
              <a:rPr lang="fr-FR" baseline="0" dirty="0" smtClean="0"/>
              <a:t> to </a:t>
            </a:r>
            <a:r>
              <a:rPr lang="fr-FR" baseline="0" dirty="0" err="1" smtClean="0"/>
              <a:t>optimize</a:t>
            </a:r>
            <a:r>
              <a:rPr lang="fr-FR" baseline="0" dirty="0" smtClean="0"/>
              <a:t> </a:t>
            </a:r>
            <a:r>
              <a:rPr lang="fr-FR" baseline="0" dirty="0" err="1" smtClean="0"/>
              <a:t>throughput</a:t>
            </a:r>
            <a:r>
              <a:rPr lang="fr-FR" baseline="0" dirty="0" smtClean="0"/>
              <a:t> of </a:t>
            </a:r>
            <a:r>
              <a:rPr lang="fr-FR" baseline="0" dirty="0" err="1" smtClean="0"/>
              <a:t>grass</a:t>
            </a:r>
            <a:r>
              <a:rPr lang="fr-FR" baseline="0" dirty="0" smtClean="0"/>
              <a:t> </a:t>
            </a:r>
            <a:r>
              <a:rPr lang="fr-FR" baseline="0" dirty="0" err="1" smtClean="0"/>
              <a:t>biorefineries</a:t>
            </a:r>
            <a:r>
              <a:rPr lang="fr-FR" baseline="0" dirty="0" smtClean="0"/>
              <a:t>, </a:t>
            </a:r>
          </a:p>
          <a:p>
            <a:r>
              <a:rPr lang="fr-FR" baseline="0" dirty="0" smtClean="0"/>
              <a:t>* bio-</a:t>
            </a:r>
            <a:r>
              <a:rPr lang="fr-FR" baseline="0" dirty="0" err="1" smtClean="0"/>
              <a:t>polymer</a:t>
            </a:r>
            <a:r>
              <a:rPr lang="fr-FR" baseline="0" dirty="0" smtClean="0"/>
              <a:t> production </a:t>
            </a:r>
            <a:r>
              <a:rPr lang="fr-FR" baseline="0" dirty="0" err="1" smtClean="0"/>
              <a:t>from</a:t>
            </a:r>
            <a:r>
              <a:rPr lang="fr-FR" baseline="0" dirty="0" smtClean="0"/>
              <a:t> </a:t>
            </a:r>
            <a:r>
              <a:rPr lang="fr-FR" baseline="0" dirty="0" err="1" smtClean="0"/>
              <a:t>industrial</a:t>
            </a:r>
            <a:r>
              <a:rPr lang="fr-FR" baseline="0" dirty="0" smtClean="0"/>
              <a:t> </a:t>
            </a:r>
            <a:r>
              <a:rPr lang="fr-FR" baseline="0" dirty="0" err="1" smtClean="0"/>
              <a:t>waste</a:t>
            </a:r>
            <a:r>
              <a:rPr lang="fr-FR" baseline="0" dirty="0" smtClean="0"/>
              <a:t> water,</a:t>
            </a:r>
          </a:p>
          <a:p>
            <a:r>
              <a:rPr lang="fr-FR" baseline="0" dirty="0" smtClean="0"/>
              <a:t>* </a:t>
            </a:r>
            <a:r>
              <a:rPr lang="fr-FR" baseline="0" dirty="0" err="1" smtClean="0"/>
              <a:t>develop</a:t>
            </a:r>
            <a:r>
              <a:rPr lang="fr-FR" baseline="0" dirty="0" smtClean="0"/>
              <a:t>. of non-</a:t>
            </a:r>
            <a:r>
              <a:rPr lang="fr-FR" baseline="0" dirty="0" err="1" smtClean="0"/>
              <a:t>fossil</a:t>
            </a:r>
            <a:r>
              <a:rPr lang="fr-FR" baseline="0" dirty="0" smtClean="0"/>
              <a:t> routes for the </a:t>
            </a:r>
            <a:r>
              <a:rPr lang="fr-FR" baseline="0" dirty="0" err="1" smtClean="0"/>
              <a:t>industrial</a:t>
            </a:r>
            <a:r>
              <a:rPr lang="fr-FR" baseline="0" dirty="0" smtClean="0"/>
              <a:t> production of </a:t>
            </a:r>
            <a:r>
              <a:rPr lang="fr-FR" baseline="0" dirty="0" err="1" smtClean="0"/>
              <a:t>methionine</a:t>
            </a:r>
            <a:endParaRPr lang="fr-FR" baseline="0" dirty="0" smtClean="0"/>
          </a:p>
          <a:p>
            <a:r>
              <a:rPr lang="fr-FR" baseline="0" dirty="0" smtClean="0"/>
              <a:t>* Bio-</a:t>
            </a:r>
            <a:r>
              <a:rPr lang="fr-FR" baseline="0" dirty="0" err="1" smtClean="0"/>
              <a:t>based</a:t>
            </a:r>
            <a:r>
              <a:rPr lang="fr-FR" baseline="0" dirty="0" smtClean="0"/>
              <a:t> aviation fuels</a:t>
            </a:r>
          </a:p>
          <a:p>
            <a:r>
              <a:rPr lang="fr-FR" baseline="0" dirty="0" smtClean="0"/>
              <a:t>* </a:t>
            </a:r>
            <a:r>
              <a:rPr lang="fr-FR" baseline="0" dirty="0" err="1" smtClean="0"/>
              <a:t>Lignin</a:t>
            </a:r>
            <a:r>
              <a:rPr lang="fr-FR" baseline="0" dirty="0" smtClean="0"/>
              <a:t> </a:t>
            </a:r>
            <a:r>
              <a:rPr lang="fr-FR" baseline="0" dirty="0" err="1" smtClean="0"/>
              <a:t>bioref</a:t>
            </a:r>
            <a:endParaRPr lang="fr-FR" baseline="0" dirty="0" smtClean="0"/>
          </a:p>
          <a:p>
            <a:endParaRPr lang="fr-FR" dirty="0" smtClean="0"/>
          </a:p>
          <a:p>
            <a:r>
              <a:rPr lang="fr-FR" dirty="0" smtClean="0"/>
              <a:t>There, I </a:t>
            </a:r>
            <a:r>
              <a:rPr lang="fr-FR" dirty="0" err="1" smtClean="0"/>
              <a:t>will</a:t>
            </a:r>
            <a:r>
              <a:rPr lang="fr-FR" dirty="0" smtClean="0"/>
              <a:t> use the </a:t>
            </a:r>
            <a:r>
              <a:rPr lang="fr-FR" dirty="0" err="1" smtClean="0"/>
              <a:t>same</a:t>
            </a:r>
            <a:r>
              <a:rPr lang="fr-FR" dirty="0" smtClean="0"/>
              <a:t> </a:t>
            </a:r>
            <a:r>
              <a:rPr lang="fr-FR" dirty="0" err="1" smtClean="0"/>
              <a:t>approach</a:t>
            </a:r>
            <a:r>
              <a:rPr lang="fr-FR" dirty="0" smtClean="0"/>
              <a:t>, </a:t>
            </a:r>
            <a:r>
              <a:rPr lang="fr-FR" dirty="0" err="1" smtClean="0"/>
              <a:t>get</a:t>
            </a:r>
            <a:r>
              <a:rPr lang="fr-FR" dirty="0" smtClean="0"/>
              <a:t> an </a:t>
            </a:r>
            <a:r>
              <a:rPr lang="fr-FR" dirty="0" err="1" smtClean="0"/>
              <a:t>overview</a:t>
            </a:r>
            <a:r>
              <a:rPr lang="fr-FR" baseline="0" dirty="0" smtClean="0"/>
              <a:t> of all on-</a:t>
            </a:r>
            <a:r>
              <a:rPr lang="fr-FR" baseline="0" dirty="0" err="1" smtClean="0"/>
              <a:t>going</a:t>
            </a:r>
            <a:r>
              <a:rPr lang="fr-FR" baseline="0" dirty="0" smtClean="0"/>
              <a:t> </a:t>
            </a:r>
            <a:r>
              <a:rPr lang="fr-FR" baseline="0" dirty="0" err="1" smtClean="0"/>
              <a:t>projects</a:t>
            </a:r>
            <a:endParaRPr lang="fr-FR" baseline="0" dirty="0" smtClean="0"/>
          </a:p>
          <a:p>
            <a:endParaRPr lang="fr-FR" dirty="0" smtClean="0"/>
          </a:p>
          <a:p>
            <a:r>
              <a:rPr lang="fr-FR" sz="1200" b="0" i="0" u="none" strike="noStrike" kern="1200" dirty="0" smtClean="0">
                <a:solidFill>
                  <a:schemeClr val="tx1"/>
                </a:solidFill>
                <a:effectLst/>
                <a:latin typeface="+mn-lt"/>
                <a:ea typeface="+mn-ea"/>
                <a:cs typeface="+mn-cs"/>
              </a:rPr>
              <a:t>LISBP:</a:t>
            </a:r>
            <a:r>
              <a:rPr lang="fr-FR" sz="1200" b="0" i="0" u="none" strike="noStrike" kern="1200" baseline="0" dirty="0" smtClean="0">
                <a:solidFill>
                  <a:schemeClr val="tx1"/>
                </a:solidFill>
                <a:effectLst/>
                <a:latin typeface="+mn-lt"/>
                <a:ea typeface="+mn-ea"/>
                <a:cs typeface="+mn-cs"/>
              </a:rPr>
              <a:t> </a:t>
            </a:r>
            <a:r>
              <a:rPr lang="fr-FR" sz="1200" b="1" dirty="0" smtClean="0">
                <a:solidFill>
                  <a:srgbClr val="000000"/>
                </a:solidFill>
                <a:latin typeface="Arial Narrow" panose="020B0606020202030204" pitchFamily="34" charset="0"/>
                <a:cs typeface="Times New Roman" pitchFamily="18" charset="0"/>
              </a:rPr>
              <a:t>340 people </a:t>
            </a:r>
            <a:r>
              <a:rPr lang="fr-FR" sz="1200" dirty="0" smtClean="0">
                <a:solidFill>
                  <a:srgbClr val="000000"/>
                </a:solidFill>
                <a:latin typeface="Arial Narrow" panose="020B0606020202030204" pitchFamily="34" charset="0"/>
                <a:cs typeface="Times New Roman" pitchFamily="18" charset="0"/>
              </a:rPr>
              <a:t>(85 </a:t>
            </a:r>
            <a:r>
              <a:rPr lang="fr-FR" sz="1200" dirty="0" err="1" smtClean="0">
                <a:solidFill>
                  <a:srgbClr val="000000"/>
                </a:solidFill>
                <a:latin typeface="Arial Narrow" panose="020B0606020202030204" pitchFamily="34" charset="0"/>
                <a:cs typeface="Times New Roman" pitchFamily="18" charset="0"/>
              </a:rPr>
              <a:t>researchers</a:t>
            </a:r>
            <a:r>
              <a:rPr lang="fr-FR" sz="1200" dirty="0" smtClean="0">
                <a:solidFill>
                  <a:srgbClr val="000000"/>
                </a:solidFill>
                <a:latin typeface="Arial Narrow" panose="020B0606020202030204" pitchFamily="34" charset="0"/>
                <a:cs typeface="Times New Roman" pitchFamily="18" charset="0"/>
              </a:rPr>
              <a:t> &amp; </a:t>
            </a:r>
            <a:r>
              <a:rPr lang="fr-FR" sz="1200" dirty="0" err="1" smtClean="0">
                <a:solidFill>
                  <a:srgbClr val="000000"/>
                </a:solidFill>
                <a:latin typeface="Arial Narrow" panose="020B0606020202030204" pitchFamily="34" charset="0"/>
                <a:cs typeface="Times New Roman" pitchFamily="18" charset="0"/>
              </a:rPr>
              <a:t>teachers</a:t>
            </a:r>
            <a:r>
              <a:rPr lang="fr-FR" sz="1200" dirty="0" smtClean="0">
                <a:solidFill>
                  <a:srgbClr val="000000"/>
                </a:solidFill>
                <a:latin typeface="Arial Narrow" panose="020B0606020202030204" pitchFamily="34" charset="0"/>
                <a:cs typeface="Times New Roman" pitchFamily="18" charset="0"/>
              </a:rPr>
              <a:t> - 75 </a:t>
            </a:r>
            <a:r>
              <a:rPr lang="fr-FR" sz="1200" dirty="0" err="1" smtClean="0">
                <a:solidFill>
                  <a:srgbClr val="000000"/>
                </a:solidFill>
                <a:latin typeface="Arial Narrow" panose="020B0606020202030204" pitchFamily="34" charset="0"/>
                <a:cs typeface="Times New Roman" pitchFamily="18" charset="0"/>
              </a:rPr>
              <a:t>engineers</a:t>
            </a:r>
            <a:r>
              <a:rPr lang="fr-FR" sz="1200" dirty="0" smtClean="0">
                <a:solidFill>
                  <a:srgbClr val="000000"/>
                </a:solidFill>
                <a:latin typeface="Arial Narrow" panose="020B0606020202030204" pitchFamily="34" charset="0"/>
                <a:cs typeface="Times New Roman" pitchFamily="18" charset="0"/>
              </a:rPr>
              <a:t>, </a:t>
            </a:r>
            <a:r>
              <a:rPr lang="fr-FR" sz="1200" dirty="0" err="1" smtClean="0">
                <a:solidFill>
                  <a:srgbClr val="000000"/>
                </a:solidFill>
                <a:latin typeface="Arial Narrow" panose="020B0606020202030204" pitchFamily="34" charset="0"/>
                <a:cs typeface="Times New Roman" pitchFamily="18" charset="0"/>
              </a:rPr>
              <a:t>technicians</a:t>
            </a:r>
            <a:r>
              <a:rPr lang="fr-FR" sz="1200" dirty="0" smtClean="0">
                <a:solidFill>
                  <a:srgbClr val="000000"/>
                </a:solidFill>
                <a:latin typeface="Arial Narrow" panose="020B0606020202030204" pitchFamily="34" charset="0"/>
                <a:cs typeface="Times New Roman" pitchFamily="18" charset="0"/>
              </a:rPr>
              <a:t> &amp; administrative - 180 not permanent people)</a:t>
            </a:r>
          </a:p>
          <a:p>
            <a:r>
              <a:rPr lang="fr-FR" sz="1200" dirty="0" smtClean="0">
                <a:solidFill>
                  <a:srgbClr val="000000"/>
                </a:solidFill>
                <a:latin typeface="Arial Narrow" panose="020B0606020202030204" pitchFamily="34" charset="0"/>
                <a:cs typeface="Times New Roman" pitchFamily="18" charset="0"/>
              </a:rPr>
              <a:t>Budget </a:t>
            </a:r>
            <a:r>
              <a:rPr lang="fr-FR" sz="1200" b="1" dirty="0" smtClean="0">
                <a:solidFill>
                  <a:srgbClr val="000000"/>
                </a:solidFill>
                <a:latin typeface="Arial Narrow" panose="020B0606020202030204" pitchFamily="34" charset="0"/>
                <a:cs typeface="Times New Roman" pitchFamily="18" charset="0"/>
              </a:rPr>
              <a:t>~ 20 M€/</a:t>
            </a:r>
            <a:r>
              <a:rPr lang="fr-FR" sz="1200" b="1" dirty="0" err="1" smtClean="0">
                <a:solidFill>
                  <a:srgbClr val="000000"/>
                </a:solidFill>
                <a:latin typeface="Arial Narrow" panose="020B0606020202030204" pitchFamily="34" charset="0"/>
                <a:cs typeface="Times New Roman" pitchFamily="18" charset="0"/>
              </a:rPr>
              <a:t>year</a:t>
            </a:r>
            <a:r>
              <a:rPr lang="fr-FR" sz="1200" b="1" dirty="0" smtClean="0">
                <a:solidFill>
                  <a:srgbClr val="000000"/>
                </a:solidFill>
                <a:latin typeface="Arial Narrow" panose="020B0606020202030204" pitchFamily="34" charset="0"/>
                <a:cs typeface="Times New Roman" pitchFamily="18" charset="0"/>
              </a:rPr>
              <a:t> </a:t>
            </a:r>
            <a:r>
              <a:rPr lang="fr-FR" sz="1200" dirty="0" smtClean="0">
                <a:solidFill>
                  <a:srgbClr val="000000"/>
                </a:solidFill>
                <a:latin typeface="Arial Narrow" panose="020B0606020202030204" pitchFamily="34" charset="0"/>
                <a:cs typeface="Times New Roman" pitchFamily="18" charset="0"/>
              </a:rPr>
              <a:t>(10 M€ </a:t>
            </a:r>
            <a:r>
              <a:rPr lang="fr-FR" sz="1200" dirty="0" err="1" smtClean="0">
                <a:solidFill>
                  <a:srgbClr val="000000"/>
                </a:solidFill>
                <a:latin typeface="Arial Narrow" panose="020B0606020202030204" pitchFamily="34" charset="0"/>
                <a:cs typeface="Times New Roman" pitchFamily="18" charset="0"/>
              </a:rPr>
              <a:t>contracts</a:t>
            </a:r>
            <a:r>
              <a:rPr lang="fr-FR" sz="1200" dirty="0" smtClean="0">
                <a:solidFill>
                  <a:srgbClr val="000000"/>
                </a:solidFill>
                <a:latin typeface="Arial Narrow" panose="020B0606020202030204" pitchFamily="34" charset="0"/>
                <a:cs typeface="Times New Roman" pitchFamily="18" charset="0"/>
              </a:rPr>
              <a:t>)</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solidFill>
                  <a:srgbClr val="000000"/>
                </a:solidFill>
                <a:latin typeface="Verdana" panose="020B0604030504040204" pitchFamily="34" charset="0"/>
              </a:rPr>
              <a:t>*2,4 DHB : 2,4 </a:t>
            </a:r>
            <a:r>
              <a:rPr lang="fr-FR" altLang="fr-FR" sz="1200" b="1" dirty="0" err="1" smtClean="0">
                <a:solidFill>
                  <a:srgbClr val="000000"/>
                </a:solidFill>
                <a:latin typeface="Verdana" panose="020B0604030504040204" pitchFamily="34" charset="0"/>
              </a:rPr>
              <a:t>dihydroxybuyrate</a:t>
            </a:r>
            <a:endParaRPr lang="fr-FR" altLang="fr-FR" sz="1200" b="1" dirty="0" smtClean="0">
              <a:solidFill>
                <a:srgbClr val="000000"/>
              </a:solidFill>
              <a:latin typeface="Verdana" panose="020B0604030504040204" pitchFamily="34" charset="0"/>
            </a:endParaRPr>
          </a:p>
          <a:p>
            <a:endParaRPr lang="fr-FR" dirty="0" smtClean="0"/>
          </a:p>
          <a:p>
            <a:endParaRPr lang="fr-FR" dirty="0" smtClean="0"/>
          </a:p>
          <a:p>
            <a:r>
              <a:rPr lang="fr-FR" dirty="0" smtClean="0"/>
              <a:t>In total, the</a:t>
            </a:r>
            <a:r>
              <a:rPr lang="fr-FR" baseline="0" dirty="0" smtClean="0"/>
              <a:t> </a:t>
            </a:r>
            <a:r>
              <a:rPr lang="fr-FR" baseline="0" dirty="0" err="1" smtClean="0"/>
              <a:t>project</a:t>
            </a:r>
            <a:r>
              <a:rPr lang="fr-FR" baseline="0" dirty="0" smtClean="0"/>
              <a:t> </a:t>
            </a:r>
            <a:r>
              <a:rPr lang="fr-FR" baseline="0" dirty="0" err="1" smtClean="0"/>
              <a:t>involve</a:t>
            </a:r>
            <a:r>
              <a:rPr lang="fr-FR" baseline="0" dirty="0" smtClean="0"/>
              <a:t> </a:t>
            </a:r>
            <a:r>
              <a:rPr lang="fr-FR" baseline="0" dirty="0" err="1" smtClean="0"/>
              <a:t>research</a:t>
            </a:r>
            <a:r>
              <a:rPr lang="fr-FR" baseline="0" dirty="0" smtClean="0"/>
              <a:t> contribution of 20 </a:t>
            </a:r>
            <a:r>
              <a:rPr lang="fr-FR" baseline="0" dirty="0" err="1" smtClean="0"/>
              <a:t>professor</a:t>
            </a:r>
            <a:r>
              <a:rPr lang="fr-FR" baseline="0" dirty="0" smtClean="0"/>
              <a:t>, </a:t>
            </a:r>
            <a:r>
              <a:rPr lang="fr-FR" baseline="0" dirty="0" err="1" smtClean="0"/>
              <a:t>researchers</a:t>
            </a:r>
            <a:r>
              <a:rPr lang="fr-FR" baseline="0" dirty="0" smtClean="0"/>
              <a:t> and </a:t>
            </a:r>
            <a:r>
              <a:rPr lang="fr-FR" baseline="0" dirty="0" err="1" smtClean="0"/>
              <a:t>engineers</a:t>
            </a:r>
            <a:r>
              <a:rPr lang="fr-FR" baseline="0" dirty="0" smtClean="0"/>
              <a:t>.</a:t>
            </a:r>
            <a:endParaRPr lang="fr-FR" dirty="0" smtClean="0"/>
          </a:p>
          <a:p>
            <a:endParaRPr lang="fr-FR" dirty="0" smtClean="0"/>
          </a:p>
          <a:p>
            <a:r>
              <a:rPr lang="fr-FR" dirty="0" smtClean="0"/>
              <a:t>Platform </a:t>
            </a:r>
            <a:r>
              <a:rPr lang="fr-FR" dirty="0" err="1" smtClean="0"/>
              <a:t>molecules</a:t>
            </a:r>
            <a:r>
              <a:rPr lang="fr-FR" baseline="0" dirty="0" smtClean="0"/>
              <a:t> = building blocks, </a:t>
            </a:r>
            <a:r>
              <a:rPr lang="fr-FR" baseline="0" dirty="0" err="1" smtClean="0"/>
              <a:t>e.g</a:t>
            </a:r>
            <a:r>
              <a:rPr lang="fr-FR" baseline="0" dirty="0" smtClean="0"/>
              <a:t>. </a:t>
            </a:r>
            <a:r>
              <a:rPr lang="fr-FR" dirty="0" smtClean="0"/>
              <a:t>VFA, </a:t>
            </a:r>
            <a:r>
              <a:rPr lang="fr-FR" dirty="0" err="1" smtClean="0"/>
              <a:t>succinic</a:t>
            </a:r>
            <a:r>
              <a:rPr lang="fr-FR" dirty="0" smtClean="0"/>
              <a:t> </a:t>
            </a:r>
            <a:r>
              <a:rPr lang="fr-FR" dirty="0" err="1" smtClean="0"/>
              <a:t>acid</a:t>
            </a:r>
            <a:r>
              <a:rPr lang="fr-FR" dirty="0" smtClean="0"/>
              <a:t>, </a:t>
            </a:r>
            <a:r>
              <a:rPr lang="fr-FR" dirty="0" err="1" smtClean="0"/>
              <a:t>lactic</a:t>
            </a:r>
            <a:r>
              <a:rPr lang="fr-FR" dirty="0" smtClean="0"/>
              <a:t> </a:t>
            </a:r>
            <a:r>
              <a:rPr lang="fr-FR" dirty="0" err="1" smtClean="0"/>
              <a:t>acid</a:t>
            </a:r>
            <a:endParaRPr lang="fr-FR" dirty="0" smtClean="0"/>
          </a:p>
          <a:p>
            <a:r>
              <a:rPr lang="fr-FR" sz="1200" b="0" i="0" u="none" strike="noStrike" kern="1200" dirty="0" smtClean="0">
                <a:solidFill>
                  <a:schemeClr val="tx1"/>
                </a:solidFill>
                <a:effectLst/>
                <a:latin typeface="+mn-lt"/>
                <a:ea typeface="+mn-ea"/>
                <a:cs typeface="+mn-cs"/>
              </a:rPr>
              <a:t>« Paper: </a:t>
            </a:r>
            <a:r>
              <a:rPr lang="fr-FR" sz="1200" b="0" i="0" u="none" strike="noStrike" kern="1200" dirty="0" err="1" smtClean="0">
                <a:solidFill>
                  <a:schemeClr val="tx1"/>
                </a:solidFill>
                <a:effectLst/>
                <a:latin typeface="+mn-lt"/>
                <a:ea typeface="+mn-ea"/>
                <a:cs typeface="+mn-cs"/>
              </a:rPr>
              <a:t>platform</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chemicals</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such</a:t>
            </a:r>
            <a:r>
              <a:rPr lang="fr-FR" sz="1200" b="0" i="0" u="none" strike="noStrike" kern="1200" dirty="0" smtClean="0">
                <a:solidFill>
                  <a:schemeClr val="tx1"/>
                </a:solidFill>
                <a:effectLst/>
                <a:latin typeface="+mn-lt"/>
                <a:ea typeface="+mn-ea"/>
                <a:cs typeface="+mn-cs"/>
              </a:rPr>
              <a:t> as C6 </a:t>
            </a:r>
            <a:r>
              <a:rPr lang="fr-FR" sz="1200" b="0" i="0" u="none" strike="noStrike" kern="1200" dirty="0" err="1" smtClean="0">
                <a:solidFill>
                  <a:schemeClr val="tx1"/>
                </a:solidFill>
                <a:effectLst/>
                <a:latin typeface="+mn-lt"/>
                <a:ea typeface="+mn-ea"/>
                <a:cs typeface="+mn-cs"/>
              </a:rPr>
              <a:t>sugars</a:t>
            </a:r>
            <a:r>
              <a:rPr lang="fr-FR" sz="1200" b="0" i="0" u="none" strike="noStrike" kern="1200" dirty="0" smtClean="0">
                <a:solidFill>
                  <a:schemeClr val="tx1"/>
                </a:solidFill>
                <a:effectLst/>
                <a:latin typeface="+mn-lt"/>
                <a:ea typeface="+mn-ea"/>
                <a:cs typeface="+mn-cs"/>
              </a:rPr>
              <a:t>, 5-hydroxymethylfurfural, furfural, gamma-</a:t>
            </a:r>
            <a:r>
              <a:rPr lang="fr-FR" sz="1200" b="0" i="0" u="none" strike="noStrike" kern="1200" dirty="0" err="1" smtClean="0">
                <a:solidFill>
                  <a:schemeClr val="tx1"/>
                </a:solidFill>
                <a:effectLst/>
                <a:latin typeface="+mn-lt"/>
                <a:ea typeface="+mn-ea"/>
                <a:cs typeface="+mn-cs"/>
              </a:rPr>
              <a:t>valerolactone</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xylitol</a:t>
            </a:r>
            <a:r>
              <a:rPr lang="fr-FR" sz="1200" b="0" i="0" u="none" strike="noStrike" kern="1200" dirty="0" smtClean="0">
                <a:solidFill>
                  <a:schemeClr val="tx1"/>
                </a:solidFill>
                <a:effectLst/>
                <a:latin typeface="+mn-lt"/>
                <a:ea typeface="+mn-ea"/>
                <a:cs typeface="+mn-cs"/>
              </a:rPr>
              <a:t>, 2,5-furandicarboxylic </a:t>
            </a:r>
            <a:r>
              <a:rPr lang="fr-FR" sz="1200" b="0" i="0" u="none" strike="noStrike" kern="1200" dirty="0" err="1" smtClean="0">
                <a:solidFill>
                  <a:schemeClr val="tx1"/>
                </a:solidFill>
                <a:effectLst/>
                <a:latin typeface="+mn-lt"/>
                <a:ea typeface="+mn-ea"/>
                <a:cs typeface="+mn-cs"/>
              </a:rPr>
              <a:t>acid</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levulinic</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acid</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ethanol</a:t>
            </a:r>
            <a:r>
              <a:rPr lang="fr-FR" sz="1200" b="0" i="0" u="none" strike="noStrike" kern="1200" dirty="0" smtClean="0">
                <a:solidFill>
                  <a:schemeClr val="tx1"/>
                </a:solidFill>
                <a:effectLst/>
                <a:latin typeface="+mn-lt"/>
                <a:ea typeface="+mn-ea"/>
                <a:cs typeface="+mn-cs"/>
              </a:rPr>
              <a:t> and </a:t>
            </a:r>
            <a:r>
              <a:rPr lang="fr-FR" sz="1200" b="0" i="0" u="none" strike="noStrike" kern="1200" dirty="0" err="1" smtClean="0">
                <a:solidFill>
                  <a:schemeClr val="tx1"/>
                </a:solidFill>
                <a:effectLst/>
                <a:latin typeface="+mn-lt"/>
                <a:ea typeface="+mn-ea"/>
                <a:cs typeface="+mn-cs"/>
              </a:rPr>
              <a:t>others</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from</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sustainable</a:t>
            </a:r>
            <a:r>
              <a:rPr lang="fr-FR" sz="1200" b="0" i="0" u="none" strike="noStrike" kern="1200" dirty="0" smtClean="0">
                <a:solidFill>
                  <a:schemeClr val="tx1"/>
                </a:solidFill>
                <a:effectLst/>
                <a:latin typeface="+mn-lt"/>
                <a:ea typeface="+mn-ea"/>
                <a:cs typeface="+mn-cs"/>
              </a:rPr>
              <a:t> »</a:t>
            </a:r>
          </a:p>
          <a:p>
            <a:endParaRPr lang="fr-FR" sz="1200" b="0" i="0" u="none" strike="noStrike" kern="1200" dirty="0" smtClean="0">
              <a:solidFill>
                <a:schemeClr val="tx1"/>
              </a:solidFill>
              <a:effectLst/>
              <a:latin typeface="+mn-lt"/>
              <a:ea typeface="+mn-ea"/>
              <a:cs typeface="+mn-cs"/>
            </a:endParaRPr>
          </a:p>
          <a:p>
            <a:endParaRPr lang="fr-FR" sz="1200" dirty="0" smtClean="0">
              <a:solidFill>
                <a:srgbClr val="000000"/>
              </a:solidFill>
              <a:latin typeface="Arial Narrow" panose="020B0606020202030204" pitchFamily="34" charset="0"/>
              <a:cs typeface="Times New Roman" pitchFamily="18" charset="0"/>
            </a:endParaRPr>
          </a:p>
          <a:p>
            <a:r>
              <a:rPr lang="fr-FR" sz="1200" dirty="0" smtClean="0">
                <a:solidFill>
                  <a:srgbClr val="000000"/>
                </a:solidFill>
                <a:latin typeface="Arial Narrow" panose="020B0606020202030204" pitchFamily="34" charset="0"/>
                <a:cs typeface="Times New Roman" pitchFamily="18" charset="0"/>
              </a:rPr>
              <a:t>JMF </a:t>
            </a:r>
            <a:r>
              <a:rPr lang="fr-FR" sz="1200" dirty="0" err="1" smtClean="0">
                <a:solidFill>
                  <a:srgbClr val="000000"/>
                </a:solidFill>
                <a:latin typeface="Arial Narrow" panose="020B0606020202030204" pitchFamily="34" charset="0"/>
                <a:cs typeface="Times New Roman" pitchFamily="18" charset="0"/>
              </a:rPr>
              <a:t>example</a:t>
            </a:r>
            <a:r>
              <a:rPr lang="fr-FR" sz="1200" dirty="0" smtClean="0">
                <a:solidFill>
                  <a:srgbClr val="000000"/>
                </a:solidFill>
                <a:latin typeface="Arial Narrow" panose="020B0606020202030204" pitchFamily="34" charset="0"/>
                <a:cs typeface="Times New Roman" pitchFamily="18" charset="0"/>
              </a:rPr>
              <a:t>:</a:t>
            </a:r>
          </a:p>
          <a:p>
            <a:r>
              <a:rPr lang="fr-FR" sz="1200" dirty="0" err="1" smtClean="0">
                <a:solidFill>
                  <a:srgbClr val="000000"/>
                </a:solidFill>
                <a:latin typeface="Arial Narrow" panose="020B0606020202030204" pitchFamily="34" charset="0"/>
                <a:cs typeface="Times New Roman" pitchFamily="18" charset="0"/>
              </a:rPr>
              <a:t>Separation</a:t>
            </a:r>
            <a:r>
              <a:rPr lang="fr-FR" sz="1200" dirty="0" smtClean="0">
                <a:solidFill>
                  <a:srgbClr val="000000"/>
                </a:solidFill>
                <a:latin typeface="Arial Narrow" panose="020B0606020202030204" pitchFamily="34" charset="0"/>
                <a:cs typeface="Times New Roman" pitchFamily="18" charset="0"/>
              </a:rPr>
              <a:t> </a:t>
            </a:r>
            <a:r>
              <a:rPr lang="fr-FR" sz="1200" dirty="0" err="1" smtClean="0">
                <a:solidFill>
                  <a:srgbClr val="000000"/>
                </a:solidFill>
                <a:latin typeface="Arial Narrow" panose="020B0606020202030204" pitchFamily="34" charset="0"/>
                <a:cs typeface="Times New Roman" pitchFamily="18" charset="0"/>
              </a:rPr>
              <a:t>process</a:t>
            </a:r>
            <a:r>
              <a:rPr lang="fr-FR" sz="1200" dirty="0" smtClean="0">
                <a:solidFill>
                  <a:srgbClr val="000000"/>
                </a:solidFill>
                <a:latin typeface="Arial Narrow" panose="020B0606020202030204" pitchFamily="34" charset="0"/>
                <a:cs typeface="Times New Roman" pitchFamily="18" charset="0"/>
              </a:rPr>
              <a:t> to </a:t>
            </a:r>
            <a:r>
              <a:rPr lang="fr-FR" sz="1200" dirty="0" err="1" smtClean="0">
                <a:solidFill>
                  <a:srgbClr val="000000"/>
                </a:solidFill>
                <a:latin typeface="Arial Narrow" panose="020B0606020202030204" pitchFamily="34" charset="0"/>
                <a:cs typeface="Times New Roman" pitchFamily="18" charset="0"/>
              </a:rPr>
              <a:t>make</a:t>
            </a:r>
            <a:r>
              <a:rPr lang="fr-FR" sz="1200" dirty="0" smtClean="0">
                <a:solidFill>
                  <a:srgbClr val="000000"/>
                </a:solidFill>
                <a:latin typeface="Arial Narrow" panose="020B0606020202030204" pitchFamily="34" charset="0"/>
                <a:cs typeface="Times New Roman" pitchFamily="18" charset="0"/>
              </a:rPr>
              <a:t> </a:t>
            </a:r>
            <a:r>
              <a:rPr lang="fr-FR" sz="1200" dirty="0" err="1" smtClean="0">
                <a:solidFill>
                  <a:srgbClr val="000000"/>
                </a:solidFill>
                <a:latin typeface="Arial Narrow" panose="020B0606020202030204" pitchFamily="34" charset="0"/>
                <a:cs typeface="Times New Roman" pitchFamily="18" charset="0"/>
              </a:rPr>
              <a:t>protein</a:t>
            </a:r>
            <a:r>
              <a:rPr lang="fr-FR" sz="1200" baseline="0" dirty="0" smtClean="0">
                <a:solidFill>
                  <a:srgbClr val="000000"/>
                </a:solidFill>
                <a:latin typeface="Arial Narrow" panose="020B0606020202030204" pitchFamily="34" charset="0"/>
                <a:cs typeface="Times New Roman" pitchFamily="18" charset="0"/>
              </a:rPr>
              <a:t> </a:t>
            </a:r>
            <a:r>
              <a:rPr lang="fr-FR" sz="1200" baseline="0" dirty="0" err="1" smtClean="0">
                <a:solidFill>
                  <a:srgbClr val="000000"/>
                </a:solidFill>
                <a:latin typeface="Arial Narrow" panose="020B0606020202030204" pitchFamily="34" charset="0"/>
                <a:cs typeface="Times New Roman" pitchFamily="18" charset="0"/>
              </a:rPr>
              <a:t>recovery</a:t>
            </a:r>
            <a:r>
              <a:rPr lang="fr-FR" sz="1200" baseline="0" dirty="0" smtClean="0">
                <a:solidFill>
                  <a:srgbClr val="000000"/>
                </a:solidFill>
                <a:latin typeface="Arial Narrow" panose="020B0606020202030204" pitchFamily="34" charset="0"/>
                <a:cs typeface="Times New Roman" pitchFamily="18" charset="0"/>
              </a:rPr>
              <a:t> </a:t>
            </a:r>
            <a:r>
              <a:rPr lang="fr-FR" sz="1200" baseline="0" dirty="0" err="1" smtClean="0">
                <a:solidFill>
                  <a:srgbClr val="000000"/>
                </a:solidFill>
                <a:latin typeface="Arial Narrow" panose="020B0606020202030204" pitchFamily="34" charset="0"/>
                <a:cs typeface="Times New Roman" pitchFamily="18" charset="0"/>
              </a:rPr>
              <a:t>from</a:t>
            </a:r>
            <a:r>
              <a:rPr lang="fr-FR" sz="1200" baseline="0" dirty="0" smtClean="0">
                <a:solidFill>
                  <a:srgbClr val="000000"/>
                </a:solidFill>
                <a:latin typeface="Arial Narrow" panose="020B0606020202030204" pitchFamily="34" charset="0"/>
                <a:cs typeface="Times New Roman" pitchFamily="18" charset="0"/>
              </a:rPr>
              <a:t> </a:t>
            </a:r>
            <a:r>
              <a:rPr lang="fr-FR" sz="1200" baseline="0" dirty="0" err="1" smtClean="0">
                <a:solidFill>
                  <a:srgbClr val="000000"/>
                </a:solidFill>
                <a:latin typeface="Arial Narrow" panose="020B0606020202030204" pitchFamily="34" charset="0"/>
                <a:cs typeface="Times New Roman" pitchFamily="18" charset="0"/>
              </a:rPr>
              <a:t>grass</a:t>
            </a:r>
            <a:r>
              <a:rPr lang="fr-FR" sz="1200" baseline="0" dirty="0" smtClean="0">
                <a:solidFill>
                  <a:srgbClr val="000000"/>
                </a:solidFill>
                <a:latin typeface="Arial Narrow" panose="020B0606020202030204" pitchFamily="34" charset="0"/>
                <a:cs typeface="Times New Roman" pitchFamily="18" charset="0"/>
              </a:rPr>
              <a:t> more efficient (</a:t>
            </a:r>
            <a:r>
              <a:rPr lang="fr-FR" sz="1200" baseline="0" dirty="0" err="1" smtClean="0">
                <a:solidFill>
                  <a:srgbClr val="000000"/>
                </a:solidFill>
                <a:latin typeface="Arial Narrow" panose="020B0606020202030204" pitchFamily="34" charset="0"/>
                <a:cs typeface="Times New Roman" pitchFamily="18" charset="0"/>
              </a:rPr>
              <a:t>re</a:t>
            </a:r>
            <a:r>
              <a:rPr lang="fr-FR" sz="1200" baseline="0" dirty="0" smtClean="0">
                <a:solidFill>
                  <a:srgbClr val="000000"/>
                </a:solidFill>
                <a:latin typeface="Arial Narrow" panose="020B0606020202030204" pitchFamily="34" charset="0"/>
                <a:cs typeface="Times New Roman" pitchFamily="18" charset="0"/>
              </a:rPr>
              <a:t>-check, maria…)</a:t>
            </a:r>
          </a:p>
          <a:p>
            <a:endParaRPr lang="fr-FR" sz="1200" baseline="0" dirty="0" smtClean="0">
              <a:solidFill>
                <a:srgbClr val="000000"/>
              </a:solidFill>
              <a:latin typeface="Arial Narrow" panose="020B0606020202030204" pitchFamily="34" charset="0"/>
              <a:cs typeface="Times New Roman" pitchFamily="18" charset="0"/>
            </a:endParaRPr>
          </a:p>
          <a:p>
            <a:r>
              <a:rPr lang="fr-FR" sz="1200" baseline="0" dirty="0" smtClean="0">
                <a:solidFill>
                  <a:srgbClr val="000000"/>
                </a:solidFill>
                <a:latin typeface="Arial Narrow" panose="020B0606020202030204" pitchFamily="34" charset="0"/>
                <a:cs typeface="Times New Roman" pitchFamily="18" charset="0"/>
              </a:rPr>
              <a:t>Aspen, …</a:t>
            </a:r>
            <a:endParaRPr lang="fr-FR" sz="1200" dirty="0" smtClean="0">
              <a:solidFill>
                <a:srgbClr val="000000"/>
              </a:solidFill>
              <a:latin typeface="Arial Narrow" panose="020B0606020202030204" pitchFamily="34" charset="0"/>
              <a:cs typeface="Times New Roman" pitchFamily="18" charset="0"/>
            </a:endParaRPr>
          </a:p>
          <a:p>
            <a:endParaRPr lang="fr-FR" sz="1200" b="0" i="0" u="none" strike="noStrike"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9</a:t>
            </a:fld>
            <a:endParaRPr lang="fr-FR"/>
          </a:p>
        </p:txBody>
      </p:sp>
    </p:spTree>
    <p:extLst>
      <p:ext uri="{BB962C8B-B14F-4D97-AF65-F5344CB8AC3E}">
        <p14:creationId xmlns:p14="http://schemas.microsoft.com/office/powerpoint/2010/main" val="116047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Project workflow….over</a:t>
            </a:r>
            <a:r>
              <a:rPr lang="en-GB" baseline="0" dirty="0" smtClean="0"/>
              <a:t> the 5 years. There are 6 RO, and each is attached to one of the key project team member.</a:t>
            </a:r>
            <a:endParaRPr lang="en-GB" dirty="0" smtClean="0"/>
          </a:p>
          <a:p>
            <a:r>
              <a:rPr lang="en-GB" b="1" dirty="0" smtClean="0"/>
              <a:t>RO1</a:t>
            </a:r>
            <a:r>
              <a:rPr lang="en-GB" dirty="0" smtClean="0"/>
              <a:t>: explain. (…). The vision is to have a baseline against which the environmental performance of any strategies can be</a:t>
            </a:r>
            <a:r>
              <a:rPr lang="en-GB" baseline="0" dirty="0" smtClean="0"/>
              <a:t> quantified against.</a:t>
            </a:r>
          </a:p>
          <a:p>
            <a:r>
              <a:rPr lang="en-GB" b="1" baseline="0" dirty="0" smtClean="0"/>
              <a:t>RO4:</a:t>
            </a:r>
            <a:r>
              <a:rPr lang="en-GB" baseline="0" dirty="0" smtClean="0"/>
              <a:t> Meta-analysis to uncover the key parameter upon which the performance of bio-pumps varies (C </a:t>
            </a:r>
            <a:r>
              <a:rPr lang="en-GB" baseline="0" dirty="0" err="1" smtClean="0"/>
              <a:t>seq</a:t>
            </a:r>
            <a:r>
              <a:rPr lang="en-GB" baseline="0" dirty="0" smtClean="0"/>
              <a:t>, biomass production, </a:t>
            </a:r>
            <a:r>
              <a:rPr lang="en-GB" baseline="0" dirty="0" err="1" smtClean="0"/>
              <a:t>biodiv</a:t>
            </a:r>
            <a:r>
              <a:rPr lang="en-GB" baseline="0" dirty="0" smtClean="0"/>
              <a:t>, land &amp; water </a:t>
            </a:r>
            <a:r>
              <a:rPr lang="en-GB" baseline="0" dirty="0" err="1" smtClean="0"/>
              <a:t>req</a:t>
            </a:r>
            <a:r>
              <a:rPr lang="en-GB" baseline="0" dirty="0" smtClean="0"/>
              <a:t>). We will look at a broad range of species (tall </a:t>
            </a:r>
            <a:r>
              <a:rPr lang="en-GB" baseline="0" dirty="0" err="1" smtClean="0"/>
              <a:t>Festuca</a:t>
            </a:r>
            <a:r>
              <a:rPr lang="en-GB" baseline="0" dirty="0" smtClean="0"/>
              <a:t> species, </a:t>
            </a:r>
            <a:r>
              <a:rPr lang="en-GB" baseline="0" dirty="0" err="1" smtClean="0"/>
              <a:t>Miscanthus</a:t>
            </a:r>
            <a:r>
              <a:rPr lang="en-GB" baseline="0" dirty="0" smtClean="0"/>
              <a:t>, alfalfa, deep-root species).  This will allow to geo-quantify the potential for these in France. The vision is to reflect the range of possibilities for these: using current future marginal land only or a maximum integration via a reorganization of the agriculture)</a:t>
            </a:r>
            <a:endParaRPr lang="en-GB" dirty="0" smtClean="0"/>
          </a:p>
          <a:p>
            <a:r>
              <a:rPr lang="en-GB" b="1" dirty="0" smtClean="0"/>
              <a:t>RO2</a:t>
            </a:r>
            <a:r>
              <a:rPr lang="en-GB" dirty="0" smtClean="0"/>
              <a:t>: systematic</a:t>
            </a:r>
            <a:r>
              <a:rPr lang="en-GB" baseline="0" dirty="0" smtClean="0"/>
              <a:t> scoring system based on a number of criteria and sub-criteria. Flexibility, innovation, circularity, market potential may be some of these. Whole range of TRL. I want to involve stakeholders in this process. Pathways involving recovered CO2 as a feedstock will also be considered (C-conserving processes) as well as interaction with the energy system through the use of excess power and production of heat.</a:t>
            </a:r>
          </a:p>
          <a:p>
            <a:r>
              <a:rPr lang="en-GB" baseline="0" dirty="0" smtClean="0"/>
              <a:t>RO3: Methodological advances to reflect how long carbon stays in the </a:t>
            </a:r>
            <a:r>
              <a:rPr lang="en-GB" baseline="0" dirty="0" err="1" smtClean="0"/>
              <a:t>technosphere</a:t>
            </a:r>
            <a:r>
              <a:rPr lang="en-GB" baseline="0" dirty="0" smtClean="0"/>
              <a:t> and thus which pathway allows to postpone the release of climate forcers.. This will involve the need to develop narratives considering the evolution of underlying framework conditions. We will build on published EU and France strategies and other initiatives like IIASA’s. Near-term climate forcers (aerosols, ozone precursors, volatile organic compound, carbon monoxide will be included)</a:t>
            </a:r>
          </a:p>
          <a:p>
            <a:r>
              <a:rPr lang="en-GB" baseline="0" dirty="0" smtClean="0"/>
              <a:t>RO5: Cross-reference results of RO1 for crop residues and animal manure with top soil data. The vision is to determine how much residues can be used without return and where. Then, for pathways allowing return to soil, how to organize the re-distribution so we have a max of biomass available?</a:t>
            </a:r>
          </a:p>
          <a:p>
            <a:r>
              <a:rPr lang="en-GB" baseline="0" dirty="0" smtClean="0"/>
              <a:t>RO6: Uncover the key barriers for penetration of most performant LCAs pathways. This includes an analysis of supply-chain economics logistics , competition for biomass resource, new market impacts, and geo-localization of the feedstock.</a:t>
            </a:r>
          </a:p>
          <a:p>
            <a:endParaRPr lang="en-GB" baseline="0" dirty="0" smtClean="0"/>
          </a:p>
          <a:p>
            <a:r>
              <a:rPr lang="en-GB" baseline="0" dirty="0" smtClean="0"/>
              <a:t>=&gt; Tailored cost- and </a:t>
            </a:r>
            <a:r>
              <a:rPr lang="en-GB" baseline="0" dirty="0" err="1" smtClean="0"/>
              <a:t>env</a:t>
            </a:r>
            <a:r>
              <a:rPr lang="en-GB" baseline="0" dirty="0" smtClean="0"/>
              <a:t>-efficient </a:t>
            </a:r>
            <a:r>
              <a:rPr lang="en-GB" baseline="0" dirty="0" err="1" smtClean="0"/>
              <a:t>bioeconomy</a:t>
            </a:r>
            <a:r>
              <a:rPr lang="en-GB" baseline="0" dirty="0" smtClean="0"/>
              <a:t> models.</a:t>
            </a:r>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RO4</a:t>
            </a:r>
            <a:r>
              <a:rPr lang="en-GB" dirty="0" smtClean="0"/>
              <a:t>/ Grass-based </a:t>
            </a:r>
            <a:r>
              <a:rPr lang="en-GB" dirty="0" err="1" smtClean="0"/>
              <a:t>biorefinery</a:t>
            </a:r>
            <a:endParaRPr lang="en-GB" dirty="0" smtClean="0"/>
          </a:p>
          <a:p>
            <a:r>
              <a:rPr lang="en-GB" dirty="0" smtClean="0"/>
              <a:t>First mention steering committee</a:t>
            </a:r>
          </a:p>
          <a:p>
            <a:r>
              <a:rPr lang="en-GB" dirty="0" smtClean="0"/>
              <a:t>Philosophy: nothing is taken out of the blue, all RO are pushing </a:t>
            </a:r>
            <a:r>
              <a:rPr lang="en-GB" dirty="0" err="1" smtClean="0"/>
              <a:t>fwd</a:t>
            </a:r>
            <a:r>
              <a:rPr lang="en-GB" dirty="0" smtClean="0"/>
              <a:t> earlier</a:t>
            </a:r>
            <a:r>
              <a:rPr lang="en-GB" baseline="0" dirty="0" smtClean="0"/>
              <a:t> work // not duplicating what is already there</a:t>
            </a:r>
          </a:p>
          <a:p>
            <a:r>
              <a:rPr lang="en-GB" baseline="0" dirty="0" smtClean="0"/>
              <a:t>RO1, then 3, then 2, 4, 6, 7/5</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Biorefineries</a:t>
            </a:r>
            <a:r>
              <a:rPr lang="en-GB" sz="1200" kern="1200" dirty="0" smtClean="0">
                <a:solidFill>
                  <a:schemeClr val="tx1"/>
                </a:solidFill>
                <a:effectLst/>
                <a:latin typeface="+mn-lt"/>
                <a:ea typeface="+mn-ea"/>
                <a:cs typeface="+mn-cs"/>
              </a:rPr>
              <a:t> entail a mix of cutting-edge technologies with high potential for innovation and high added value. </a:t>
            </a:r>
          </a:p>
          <a:p>
            <a:endParaRPr lang="en-GB" baseline="0" dirty="0" smtClean="0"/>
          </a:p>
          <a:p>
            <a:r>
              <a:rPr lang="en-GB" baseline="0" dirty="0" smtClean="0"/>
              <a:t>Novelty lies in these advances, but in particular in integrating it together</a:t>
            </a:r>
          </a:p>
          <a:p>
            <a:r>
              <a:rPr lang="en-GB" sz="1200" b="0" i="0" kern="1200" dirty="0" smtClean="0">
                <a:solidFill>
                  <a:schemeClr val="tx1"/>
                </a:solidFill>
                <a:effectLst/>
                <a:latin typeface="+mn-lt"/>
                <a:ea typeface="+mn-ea"/>
                <a:cs typeface="+mn-cs"/>
              </a:rPr>
              <a:t>fusing satellite-derived land cover data with detailed census and inventory data. </a:t>
            </a:r>
          </a:p>
          <a:p>
            <a:r>
              <a:rPr lang="en-GB" sz="1200" b="0" i="0" kern="1200" dirty="0" smtClean="0">
                <a:solidFill>
                  <a:schemeClr val="tx1"/>
                </a:solidFill>
                <a:effectLst/>
                <a:latin typeface="+mn-lt"/>
                <a:ea typeface="+mn-ea"/>
                <a:cs typeface="+mn-cs"/>
              </a:rPr>
              <a:t>First geo- &amp; time-explicit LCI database entirely dedicated to </a:t>
            </a:r>
            <a:r>
              <a:rPr lang="en-GB" sz="1200" b="0" i="0" kern="1200" dirty="0" err="1" smtClean="0">
                <a:solidFill>
                  <a:schemeClr val="tx1"/>
                </a:solidFill>
                <a:effectLst/>
                <a:latin typeface="+mn-lt"/>
                <a:ea typeface="+mn-ea"/>
                <a:cs typeface="+mn-cs"/>
              </a:rPr>
              <a:t>bioeconomy</a:t>
            </a:r>
            <a:endParaRPr lang="en-GB" dirty="0" smtClean="0"/>
          </a:p>
          <a:p>
            <a:r>
              <a:rPr lang="en-GB" dirty="0" smtClean="0"/>
              <a:t>RO3 – my role limited to prepare data for postdoc</a:t>
            </a:r>
          </a:p>
          <a:p>
            <a:r>
              <a:rPr lang="en-GB" dirty="0" smtClean="0"/>
              <a:t>RO4</a:t>
            </a:r>
            <a:r>
              <a:rPr lang="en-GB" baseline="0" dirty="0" smtClean="0"/>
              <a:t> - </a:t>
            </a:r>
            <a:r>
              <a:rPr lang="en-GB" dirty="0" smtClean="0"/>
              <a:t>Matrix to select cases **re-check**</a:t>
            </a:r>
          </a:p>
          <a:p>
            <a:endParaRPr lang="en-GB" dirty="0"/>
          </a:p>
        </p:txBody>
      </p:sp>
      <p:sp>
        <p:nvSpPr>
          <p:cNvPr id="4" name="Espace réservé du numéro de diapositive 3"/>
          <p:cNvSpPr>
            <a:spLocks noGrp="1"/>
          </p:cNvSpPr>
          <p:nvPr>
            <p:ph type="sldNum" sz="quarter" idx="10"/>
          </p:nvPr>
        </p:nvSpPr>
        <p:spPr/>
        <p:txBody>
          <a:bodyPr/>
          <a:lstStyle/>
          <a:p>
            <a:fld id="{6086D226-61C0-469E-8C07-1BA0DD490595}" type="slidenum">
              <a:rPr lang="fr-FR" smtClean="0"/>
              <a:t>10</a:t>
            </a:fld>
            <a:endParaRPr lang="fr-FR"/>
          </a:p>
        </p:txBody>
      </p:sp>
    </p:spTree>
    <p:extLst>
      <p:ext uri="{BB962C8B-B14F-4D97-AF65-F5344CB8AC3E}">
        <p14:creationId xmlns:p14="http://schemas.microsoft.com/office/powerpoint/2010/main" val="69912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6" y="0"/>
            <a:ext cx="4248333" cy="6858000"/>
          </a:xfrm>
          <a:prstGeom prst="rect">
            <a:avLst/>
          </a:prstGeom>
        </p:spPr>
      </p:pic>
      <p:sp>
        <p:nvSpPr>
          <p:cNvPr id="3" name="Sous-titre 2"/>
          <p:cNvSpPr>
            <a:spLocks noGrp="1"/>
          </p:cNvSpPr>
          <p:nvPr>
            <p:ph type="subTitle" idx="1"/>
          </p:nvPr>
        </p:nvSpPr>
        <p:spPr>
          <a:xfrm>
            <a:off x="2051720" y="3645024"/>
            <a:ext cx="6768752" cy="504056"/>
          </a:xfrm>
          <a:noFill/>
        </p:spPr>
        <p:txBody>
          <a:bodyPr>
            <a:normAutofit/>
          </a:bodyPr>
          <a:lstStyle>
            <a:lvl1pPr marL="0" indent="0" algn="l">
              <a:buNone/>
              <a:defRPr sz="2000">
                <a:solidFill>
                  <a:schemeClr val="accent3">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pic>
        <p:nvPicPr>
          <p:cNvPr id="10" name="Picture 16" descr="CNRSinter-Q"/>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77650" y="6314733"/>
            <a:ext cx="323056" cy="3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94392" y="6330715"/>
            <a:ext cx="599838" cy="45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r="52764" b="61721"/>
          <a:stretch/>
        </p:blipFill>
        <p:spPr>
          <a:xfrm>
            <a:off x="4255229" y="6330715"/>
            <a:ext cx="814759" cy="340059"/>
          </a:xfrm>
          <a:prstGeom prst="rect">
            <a:avLst/>
          </a:prstGeom>
        </p:spPr>
      </p:pic>
      <p:pic>
        <p:nvPicPr>
          <p:cNvPr id="14" name="Imag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36296" y="4780729"/>
            <a:ext cx="1800200" cy="1947101"/>
          </a:xfrm>
          <a:prstGeom prst="rect">
            <a:avLst/>
          </a:prstGeom>
        </p:spPr>
      </p:pic>
      <p:sp>
        <p:nvSpPr>
          <p:cNvPr id="2" name="Titre 1"/>
          <p:cNvSpPr>
            <a:spLocks noGrp="1"/>
          </p:cNvSpPr>
          <p:nvPr>
            <p:ph type="ctrTitle"/>
          </p:nvPr>
        </p:nvSpPr>
        <p:spPr>
          <a:xfrm>
            <a:off x="2051720" y="145800"/>
            <a:ext cx="6768751" cy="3499224"/>
          </a:xfrm>
        </p:spPr>
        <p:txBody>
          <a:bodyPr/>
          <a:lstStyle>
            <a:lvl1pPr algn="l">
              <a:defRPr>
                <a:solidFill>
                  <a:schemeClr val="accent5">
                    <a:lumMod val="75000"/>
                  </a:schemeClr>
                </a:solidFill>
                <a:latin typeface="+mn-lt"/>
              </a:defRPr>
            </a:lvl1pPr>
          </a:lstStyle>
          <a:p>
            <a:r>
              <a:rPr lang="fr-FR" dirty="0" smtClean="0"/>
              <a:t>Modifiez le style du titre</a:t>
            </a:r>
            <a:endParaRPr lang="fr-FR" dirty="0"/>
          </a:p>
        </p:txBody>
      </p:sp>
      <p:pic>
        <p:nvPicPr>
          <p:cNvPr id="4" name="Imag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28184" y="6351291"/>
            <a:ext cx="648072" cy="355043"/>
          </a:xfrm>
          <a:prstGeom prst="rect">
            <a:avLst/>
          </a:prstGeom>
        </p:spPr>
      </p:pic>
    </p:spTree>
    <p:extLst>
      <p:ext uri="{BB962C8B-B14F-4D97-AF65-F5344CB8AC3E}">
        <p14:creationId xmlns:p14="http://schemas.microsoft.com/office/powerpoint/2010/main" val="5247022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83" t="4840" b="9485"/>
          <a:stretch/>
        </p:blipFill>
        <p:spPr>
          <a:xfrm>
            <a:off x="0" y="-1"/>
            <a:ext cx="1043607" cy="6858001"/>
          </a:xfrm>
          <a:prstGeom prst="rect">
            <a:avLst/>
          </a:prstGeom>
        </p:spPr>
      </p:pic>
      <p:sp>
        <p:nvSpPr>
          <p:cNvPr id="2" name="Titre 1"/>
          <p:cNvSpPr>
            <a:spLocks noGrp="1"/>
          </p:cNvSpPr>
          <p:nvPr>
            <p:ph type="title"/>
          </p:nvPr>
        </p:nvSpPr>
        <p:spPr>
          <a:xfrm>
            <a:off x="467544" y="247922"/>
            <a:ext cx="7882898" cy="562074"/>
          </a:xfrm>
        </p:spPr>
        <p:txBody>
          <a:bodyPr>
            <a:normAutofit/>
          </a:bodyPr>
          <a:lstStyle>
            <a:lvl1pPr algn="l">
              <a:defRPr sz="2800" b="0">
                <a:solidFill>
                  <a:schemeClr val="accent5">
                    <a:lumMod val="75000"/>
                  </a:schemeClr>
                </a:solidFill>
                <a:latin typeface="Arial Narrow" panose="020B0606020202030204" pitchFamily="34" charset="0"/>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91881" y="980728"/>
            <a:ext cx="8229600" cy="4525963"/>
          </a:xfrm>
        </p:spPr>
        <p:txBody>
          <a:bodyPr/>
          <a:lstStyle>
            <a:lvl1pPr>
              <a:defRPr>
                <a:latin typeface="Arial Narrow" panose="020B0606020202030204" pitchFamily="34" charset="0"/>
                <a:cs typeface="Arial" panose="020B0604020202020204" pitchFamily="34" charset="0"/>
              </a:defRPr>
            </a:lvl1pPr>
            <a:lvl2pPr>
              <a:defRPr>
                <a:latin typeface="Arial Narrow" panose="020B0606020202030204" pitchFamily="34" charset="0"/>
                <a:cs typeface="Arial" panose="020B0604020202020204" pitchFamily="34" charset="0"/>
              </a:defRPr>
            </a:lvl2pPr>
            <a:lvl3pPr>
              <a:defRPr>
                <a:latin typeface="Arial Narrow" panose="020B0606020202030204" pitchFamily="34" charset="0"/>
                <a:cs typeface="Arial" panose="020B0604020202020204" pitchFamily="34" charset="0"/>
              </a:defRPr>
            </a:lvl3pPr>
            <a:lvl4pPr>
              <a:defRPr>
                <a:latin typeface="Arial Narrow" panose="020B0606020202030204" pitchFamily="34" charset="0"/>
                <a:cs typeface="Arial" panose="020B0604020202020204" pitchFamily="34" charset="0"/>
              </a:defRPr>
            </a:lvl4pPr>
            <a:lvl5pPr>
              <a:defRPr>
                <a:latin typeface="Arial Narrow" panose="020B0606020202030204" pitchFamily="34" charset="0"/>
                <a:cs typeface="Arial" panose="020B060402020202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5" name="Text Box 9"/>
          <p:cNvSpPr txBox="1">
            <a:spLocks noChangeArrowheads="1"/>
          </p:cNvSpPr>
          <p:nvPr userDrawn="1"/>
        </p:nvSpPr>
        <p:spPr bwMode="auto">
          <a:xfrm>
            <a:off x="556333" y="6597352"/>
            <a:ext cx="5181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800" dirty="0" smtClean="0">
                <a:solidFill>
                  <a:srgbClr val="005081"/>
                </a:solidFill>
              </a:rPr>
              <a:t>LISBP • </a:t>
            </a:r>
            <a:r>
              <a:rPr lang="fr-FR" sz="800" kern="1200" dirty="0" smtClean="0">
                <a:solidFill>
                  <a:srgbClr val="005081"/>
                </a:solidFill>
                <a:latin typeface="Arial" charset="0"/>
                <a:ea typeface="+mn-ea"/>
                <a:cs typeface="+mn-cs"/>
              </a:rPr>
              <a:t>Laboratoire d’Ingénierie des Systèmes Biologiques et des Procédés  </a:t>
            </a:r>
            <a:r>
              <a:rPr lang="fr-FR" sz="800" dirty="0" smtClean="0">
                <a:solidFill>
                  <a:srgbClr val="005081"/>
                </a:solidFill>
              </a:rPr>
              <a:t>• </a:t>
            </a:r>
          </a:p>
        </p:txBody>
      </p:sp>
      <p:sp>
        <p:nvSpPr>
          <p:cNvPr id="16" name="Text Box 11"/>
          <p:cNvSpPr txBox="1">
            <a:spLocks noChangeArrowheads="1"/>
          </p:cNvSpPr>
          <p:nvPr userDrawn="1"/>
        </p:nvSpPr>
        <p:spPr bwMode="auto">
          <a:xfrm>
            <a:off x="2699792" y="6597352"/>
            <a:ext cx="2133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fr-FR" sz="800" dirty="0" smtClean="0">
                <a:solidFill>
                  <a:schemeClr val="bg1">
                    <a:lumMod val="50000"/>
                  </a:schemeClr>
                </a:solidFill>
                <a:cs typeface="Arial" charset="0"/>
              </a:rPr>
              <a:t>Page </a:t>
            </a:r>
            <a:fld id="{94291776-00D3-4895-B1BC-FEA653EBE183}" type="slidenum">
              <a:rPr lang="fr-FR" sz="800" smtClean="0">
                <a:solidFill>
                  <a:schemeClr val="bg1">
                    <a:lumMod val="50000"/>
                  </a:schemeClr>
                </a:solidFill>
                <a:cs typeface="Arial" charset="0"/>
              </a:rPr>
              <a:pPr algn="r">
                <a:defRPr/>
              </a:pPr>
              <a:t>‹N°›</a:t>
            </a:fld>
            <a:endParaRPr lang="fr-FR" sz="800" dirty="0" smtClean="0">
              <a:solidFill>
                <a:schemeClr val="bg1">
                  <a:lumMod val="50000"/>
                </a:schemeClr>
              </a:solidFill>
              <a:cs typeface="Arial" charset="0"/>
            </a:endParaRPr>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0874" y="6309319"/>
            <a:ext cx="512801" cy="512801"/>
          </a:xfrm>
          <a:prstGeom prst="rect">
            <a:avLst/>
          </a:prstGeom>
        </p:spPr>
      </p:pic>
    </p:spTree>
    <p:extLst>
      <p:ext uri="{BB962C8B-B14F-4D97-AF65-F5344CB8AC3E}">
        <p14:creationId xmlns:p14="http://schemas.microsoft.com/office/powerpoint/2010/main" val="2390097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2" name="Espace réservé du contenu 2"/>
          <p:cNvSpPr>
            <a:spLocks noGrp="1"/>
          </p:cNvSpPr>
          <p:nvPr>
            <p:ph idx="1"/>
          </p:nvPr>
        </p:nvSpPr>
        <p:spPr>
          <a:xfrm>
            <a:off x="457200" y="980728"/>
            <a:ext cx="8229600" cy="5289451"/>
          </a:xfrm>
        </p:spPr>
        <p:txBody>
          <a:bodyPr/>
          <a:lstStyle>
            <a:lvl1pPr>
              <a:defRPr>
                <a:latin typeface="Arial Narrow" panose="020B0606020202030204" pitchFamily="34" charset="0"/>
                <a:cs typeface="Arial" panose="020B0604020202020204" pitchFamily="34" charset="0"/>
              </a:defRPr>
            </a:lvl1pPr>
            <a:lvl2pPr>
              <a:defRPr>
                <a:latin typeface="Arial Narrow" panose="020B0606020202030204" pitchFamily="34" charset="0"/>
                <a:cs typeface="Arial" panose="020B0604020202020204" pitchFamily="34" charset="0"/>
              </a:defRPr>
            </a:lvl2pPr>
            <a:lvl3pPr>
              <a:defRPr>
                <a:latin typeface="Arial Narrow" panose="020B0606020202030204" pitchFamily="34" charset="0"/>
                <a:cs typeface="Arial" panose="020B0604020202020204" pitchFamily="34" charset="0"/>
              </a:defRPr>
            </a:lvl3pPr>
            <a:lvl4pPr>
              <a:defRPr>
                <a:latin typeface="Arial Narrow" panose="020B0606020202030204" pitchFamily="34" charset="0"/>
                <a:cs typeface="Arial" panose="020B0604020202020204" pitchFamily="34" charset="0"/>
              </a:defRPr>
            </a:lvl4pPr>
            <a:lvl5pPr>
              <a:defRPr>
                <a:latin typeface="Arial Narrow" panose="020B0606020202030204" pitchFamily="34" charset="0"/>
                <a:cs typeface="Arial" panose="020B060402020202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Text Box 11"/>
          <p:cNvSpPr txBox="1">
            <a:spLocks noChangeArrowheads="1"/>
          </p:cNvSpPr>
          <p:nvPr userDrawn="1"/>
        </p:nvSpPr>
        <p:spPr bwMode="auto">
          <a:xfrm>
            <a:off x="2699792" y="6597352"/>
            <a:ext cx="2133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fr-FR" sz="800" dirty="0" smtClean="0">
                <a:solidFill>
                  <a:schemeClr val="bg1">
                    <a:lumMod val="50000"/>
                  </a:schemeClr>
                </a:solidFill>
                <a:cs typeface="Arial" charset="0"/>
              </a:rPr>
              <a:t>Page </a:t>
            </a:r>
            <a:fld id="{94291776-00D3-4895-B1BC-FEA653EBE183}" type="slidenum">
              <a:rPr lang="fr-FR" sz="800" smtClean="0">
                <a:solidFill>
                  <a:schemeClr val="bg1">
                    <a:lumMod val="50000"/>
                  </a:schemeClr>
                </a:solidFill>
                <a:cs typeface="Arial" charset="0"/>
              </a:rPr>
              <a:pPr algn="r">
                <a:defRPr/>
              </a:pPr>
              <a:t>‹N°›</a:t>
            </a:fld>
            <a:endParaRPr lang="fr-FR" sz="800" dirty="0" smtClean="0">
              <a:solidFill>
                <a:schemeClr val="bg1">
                  <a:lumMod val="50000"/>
                </a:schemeClr>
              </a:solidFill>
              <a:cs typeface="Arial" charset="0"/>
            </a:endParaRPr>
          </a:p>
        </p:txBody>
      </p:sp>
      <p:sp>
        <p:nvSpPr>
          <p:cNvPr id="8" name="Titre 1"/>
          <p:cNvSpPr>
            <a:spLocks noGrp="1"/>
          </p:cNvSpPr>
          <p:nvPr>
            <p:ph type="title"/>
          </p:nvPr>
        </p:nvSpPr>
        <p:spPr>
          <a:xfrm>
            <a:off x="467544" y="247922"/>
            <a:ext cx="7882898" cy="562074"/>
          </a:xfrm>
        </p:spPr>
        <p:txBody>
          <a:bodyPr>
            <a:normAutofit/>
          </a:bodyPr>
          <a:lstStyle>
            <a:lvl1pPr algn="l">
              <a:defRPr sz="2800" b="0">
                <a:solidFill>
                  <a:schemeClr val="accent5">
                    <a:lumMod val="75000"/>
                  </a:schemeClr>
                </a:solidFill>
                <a:latin typeface="Arial Narrow" panose="020B0606020202030204" pitchFamily="34" charset="0"/>
              </a:defRPr>
            </a:lvl1pPr>
          </a:lstStyle>
          <a:p>
            <a:r>
              <a:rPr lang="fr-FR" dirty="0" smtClean="0"/>
              <a:t>Modifiez le style du titre</a:t>
            </a:r>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0874" y="6309319"/>
            <a:ext cx="512801" cy="512801"/>
          </a:xfrm>
          <a:prstGeom prst="rect">
            <a:avLst/>
          </a:prstGeom>
        </p:spPr>
      </p:pic>
      <p:sp>
        <p:nvSpPr>
          <p:cNvPr id="10" name="Text Box 9"/>
          <p:cNvSpPr txBox="1">
            <a:spLocks noChangeArrowheads="1"/>
          </p:cNvSpPr>
          <p:nvPr userDrawn="1"/>
        </p:nvSpPr>
        <p:spPr bwMode="auto">
          <a:xfrm>
            <a:off x="556333" y="6597352"/>
            <a:ext cx="5181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800" dirty="0" smtClean="0">
                <a:solidFill>
                  <a:srgbClr val="005081"/>
                </a:solidFill>
              </a:rPr>
              <a:t>LISBP • </a:t>
            </a:r>
            <a:r>
              <a:rPr lang="fr-FR" sz="800" kern="1200" dirty="0" smtClean="0">
                <a:solidFill>
                  <a:srgbClr val="005081"/>
                </a:solidFill>
                <a:latin typeface="Arial" charset="0"/>
                <a:ea typeface="+mn-ea"/>
                <a:cs typeface="+mn-cs"/>
              </a:rPr>
              <a:t>Laboratoire d’Ingénierie des Systèmes Biologiques et des Procédés  </a:t>
            </a:r>
            <a:r>
              <a:rPr lang="fr-FR" sz="800" dirty="0" smtClean="0">
                <a:solidFill>
                  <a:srgbClr val="005081"/>
                </a:solidFill>
              </a:rPr>
              <a:t>• </a:t>
            </a:r>
          </a:p>
        </p:txBody>
      </p:sp>
    </p:spTree>
    <p:extLst>
      <p:ext uri="{BB962C8B-B14F-4D97-AF65-F5344CB8AC3E}">
        <p14:creationId xmlns:p14="http://schemas.microsoft.com/office/powerpoint/2010/main" val="25737117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4F880-FA0E-4E46-B18E-4FBD6604814D}" type="datetime1">
              <a:rPr lang="fr-FR" smtClean="0"/>
              <a:t>14/03/2018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40BF0-0A19-4AC1-B297-5603415BE6C9}" type="slidenum">
              <a:rPr lang="fr-FR" smtClean="0"/>
              <a:t>‹N°›</a:t>
            </a:fld>
            <a:endParaRPr lang="fr-FR"/>
          </a:p>
        </p:txBody>
      </p:sp>
    </p:spTree>
    <p:extLst>
      <p:ext uri="{BB962C8B-B14F-4D97-AF65-F5344CB8AC3E}">
        <p14:creationId xmlns:p14="http://schemas.microsoft.com/office/powerpoint/2010/main" val="785852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4.tiff"/><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image" Target="../media/image50.tiff"/><Relationship Id="rId21" Type="http://schemas.openxmlformats.org/officeDocument/2006/relationships/image" Target="../media/image66.png"/><Relationship Id="rId7" Type="http://schemas.openxmlformats.org/officeDocument/2006/relationships/image" Target="../media/image53.jpeg"/><Relationship Id="rId12" Type="http://schemas.openxmlformats.org/officeDocument/2006/relationships/image" Target="../media/image33.jpeg"/><Relationship Id="rId17" Type="http://schemas.openxmlformats.org/officeDocument/2006/relationships/image" Target="../media/image62.jpg"/><Relationship Id="rId2" Type="http://schemas.openxmlformats.org/officeDocument/2006/relationships/notesSlide" Target="../notesSlides/notesSlide9.xml"/><Relationship Id="rId16" Type="http://schemas.openxmlformats.org/officeDocument/2006/relationships/image" Target="../media/image61.jpeg"/><Relationship Id="rId20" Type="http://schemas.openxmlformats.org/officeDocument/2006/relationships/image" Target="../media/image65.jp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7.tiff"/><Relationship Id="rId24" Type="http://schemas.openxmlformats.org/officeDocument/2006/relationships/image" Target="../media/image69.jpg"/><Relationship Id="rId5" Type="http://schemas.openxmlformats.org/officeDocument/2006/relationships/image" Target="../media/image52.png"/><Relationship Id="rId15" Type="http://schemas.openxmlformats.org/officeDocument/2006/relationships/image" Target="../media/image60.jpeg"/><Relationship Id="rId23" Type="http://schemas.openxmlformats.org/officeDocument/2006/relationships/image" Target="../media/image68.tiff"/><Relationship Id="rId10" Type="http://schemas.openxmlformats.org/officeDocument/2006/relationships/image" Target="../media/image56.tiff"/><Relationship Id="rId19" Type="http://schemas.openxmlformats.org/officeDocument/2006/relationships/image" Target="../media/image64.jpeg"/><Relationship Id="rId4" Type="http://schemas.openxmlformats.org/officeDocument/2006/relationships/image" Target="../media/image51.tiff"/><Relationship Id="rId9" Type="http://schemas.openxmlformats.org/officeDocument/2006/relationships/image" Target="../media/image55.tiff"/><Relationship Id="rId14" Type="http://schemas.openxmlformats.org/officeDocument/2006/relationships/image" Target="../media/image59.jpeg"/><Relationship Id="rId22"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2051720" y="3645024"/>
            <a:ext cx="6768752" cy="1224136"/>
          </a:xfrm>
        </p:spPr>
        <p:txBody>
          <a:bodyPr>
            <a:normAutofit/>
          </a:bodyPr>
          <a:lstStyle/>
          <a:p>
            <a:r>
              <a:rPr lang="fr-FR" dirty="0" smtClean="0"/>
              <a:t>Lorie Hamelin, PhD</a:t>
            </a:r>
          </a:p>
          <a:p>
            <a:r>
              <a:rPr lang="fr-FR" dirty="0" err="1" smtClean="0"/>
              <a:t>Foulum</a:t>
            </a:r>
            <a:r>
              <a:rPr lang="fr-FR" dirty="0" smtClean="0"/>
              <a:t>, March 15</a:t>
            </a:r>
            <a:r>
              <a:rPr lang="fr-FR" baseline="30000" dirty="0" smtClean="0"/>
              <a:t>th</a:t>
            </a:r>
            <a:r>
              <a:rPr lang="fr-FR" dirty="0" smtClean="0"/>
              <a:t> 2018</a:t>
            </a:r>
          </a:p>
          <a:p>
            <a:r>
              <a:rPr lang="fr-FR" dirty="0" smtClean="0"/>
              <a:t>CBIO </a:t>
            </a:r>
            <a:r>
              <a:rPr lang="fr-FR" dirty="0" err="1" smtClean="0"/>
              <a:t>Seminar</a:t>
            </a:r>
            <a:endParaRPr lang="fr-FR" dirty="0" smtClean="0"/>
          </a:p>
        </p:txBody>
      </p:sp>
      <p:sp>
        <p:nvSpPr>
          <p:cNvPr id="3" name="Titre 2"/>
          <p:cNvSpPr>
            <a:spLocks noGrp="1"/>
          </p:cNvSpPr>
          <p:nvPr>
            <p:ph type="ctrTitle"/>
          </p:nvPr>
        </p:nvSpPr>
        <p:spPr>
          <a:xfrm>
            <a:off x="2051720" y="27816"/>
            <a:ext cx="6768751" cy="3499224"/>
          </a:xfrm>
        </p:spPr>
        <p:txBody>
          <a:bodyPr/>
          <a:lstStyle/>
          <a:p>
            <a:r>
              <a:rPr lang="fr-FR" dirty="0" smtClean="0"/>
              <a:t>CAMBIOSCOPE</a:t>
            </a:r>
            <a:br>
              <a:rPr lang="fr-FR" dirty="0" smtClean="0"/>
            </a:br>
            <a:r>
              <a:rPr lang="is-IS" sz="2400" i="1" dirty="0" smtClean="0"/>
              <a:t>Carbon Management &amp; Bio-ressources Strategies for Scoping the Transition towards low fossil Carbon</a:t>
            </a:r>
            <a:endParaRPr lang="fr-FR" sz="2400" i="1" dirty="0"/>
          </a:p>
        </p:txBody>
      </p:sp>
      <p:sp>
        <p:nvSpPr>
          <p:cNvPr id="4" name="Titre 2"/>
          <p:cNvSpPr txBox="1">
            <a:spLocks/>
          </p:cNvSpPr>
          <p:nvPr/>
        </p:nvSpPr>
        <p:spPr>
          <a:xfrm>
            <a:off x="2047365" y="5013176"/>
            <a:ext cx="5184576" cy="12241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accent5">
                    <a:lumMod val="75000"/>
                  </a:schemeClr>
                </a:solidFill>
                <a:latin typeface="+mn-lt"/>
                <a:ea typeface="+mj-ea"/>
                <a:cs typeface="+mj-cs"/>
              </a:defRPr>
            </a:lvl1pPr>
          </a:lstStyle>
          <a:p>
            <a:r>
              <a:rPr lang="is-IS" sz="1400" i="1" dirty="0" smtClean="0"/>
              <a:t>A 5-y project of the Make Our Planet Great Again initiative / Energy Transition</a:t>
            </a:r>
            <a:endParaRPr lang="fr-FR" sz="1400" i="1" dirty="0"/>
          </a:p>
        </p:txBody>
      </p:sp>
      <p:pic>
        <p:nvPicPr>
          <p:cNvPr id="6" name="Image 5"/>
          <p:cNvPicPr>
            <a:picLocks noChangeAspect="1"/>
          </p:cNvPicPr>
          <p:nvPr/>
        </p:nvPicPr>
        <p:blipFill>
          <a:blip r:embed="rId3" cstate="print">
            <a:clrChange>
              <a:clrFrom>
                <a:srgbClr val="030104"/>
              </a:clrFrom>
              <a:clrTo>
                <a:srgbClr val="030104">
                  <a:alpha val="0"/>
                </a:srgbClr>
              </a:clrTo>
            </a:clrChange>
            <a:extLst>
              <a:ext uri="{28A0092B-C50C-407E-A947-70E740481C1C}">
                <a14:useLocalDpi xmlns:a14="http://schemas.microsoft.com/office/drawing/2010/main" val="0"/>
              </a:ext>
            </a:extLst>
          </a:blip>
          <a:stretch>
            <a:fillRect/>
          </a:stretch>
        </p:blipFill>
        <p:spPr>
          <a:xfrm>
            <a:off x="6335822" y="2756124"/>
            <a:ext cx="1792237" cy="1793639"/>
          </a:xfrm>
          <a:prstGeom prst="rect">
            <a:avLst/>
          </a:prstGeom>
        </p:spPr>
      </p:pic>
      <p:pic>
        <p:nvPicPr>
          <p:cNvPr id="5" name="Picture 8" descr="http://www.aertsen.be/application/media/upload/image/ot-binoculars-view.png"/>
          <p:cNvPicPr>
            <a:picLocks noChangeAspect="1" noChangeArrowheads="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92224" y="2892645"/>
            <a:ext cx="2425683" cy="1364447"/>
          </a:xfrm>
          <a:prstGeom prst="roundRect">
            <a:avLst>
              <a:gd name="adj" fmla="val 16667"/>
            </a:avLst>
          </a:prstGeom>
          <a:ln>
            <a:noFill/>
          </a:ln>
          <a:effectLst>
            <a:outerShdw blurRad="76200" dist="38100" dir="7800000" algn="tl" rotWithShape="0">
              <a:srgbClr val="000000">
                <a:alpha val="40000"/>
              </a:srgbClr>
            </a:outerShdw>
          </a:effectLst>
          <a:scene3d>
            <a:camera prst="perspectiveContrastingLef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967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1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3444" y="1521603"/>
            <a:ext cx="1262233" cy="1120737"/>
          </a:xfrm>
          <a:prstGeom prst="rect">
            <a:avLst/>
          </a:prstGeom>
        </p:spPr>
      </p:pic>
      <p:sp>
        <p:nvSpPr>
          <p:cNvPr id="2" name="Titre 1"/>
          <p:cNvSpPr>
            <a:spLocks noGrp="1"/>
          </p:cNvSpPr>
          <p:nvPr>
            <p:ph type="title"/>
          </p:nvPr>
        </p:nvSpPr>
        <p:spPr/>
        <p:txBody>
          <a:bodyPr/>
          <a:lstStyle/>
          <a:p>
            <a:r>
              <a:rPr lang="fr-FR" b="1" dirty="0" smtClean="0"/>
              <a:t>Project workflow</a:t>
            </a:r>
            <a:endParaRPr lang="fr-FR" b="1" dirty="0"/>
          </a:p>
        </p:txBody>
      </p:sp>
      <p:grpSp>
        <p:nvGrpSpPr>
          <p:cNvPr id="9" name="Group 30"/>
          <p:cNvGrpSpPr/>
          <p:nvPr/>
        </p:nvGrpSpPr>
        <p:grpSpPr>
          <a:xfrm>
            <a:off x="7934102" y="173452"/>
            <a:ext cx="1153971" cy="444498"/>
            <a:chOff x="7583100" y="6021823"/>
            <a:chExt cx="1314540" cy="457198"/>
          </a:xfrm>
        </p:grpSpPr>
        <p:sp>
          <p:nvSpPr>
            <p:cNvPr id="10" name="Rectangle 9"/>
            <p:cNvSpPr/>
            <p:nvPr/>
          </p:nvSpPr>
          <p:spPr>
            <a:xfrm>
              <a:off x="7701321" y="6021823"/>
              <a:ext cx="1196318" cy="444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i="1" dirty="0" smtClean="0">
                  <a:solidFill>
                    <a:srgbClr val="000000"/>
                  </a:solidFill>
                </a:rPr>
                <a:t>PI</a:t>
              </a:r>
            </a:p>
            <a:p>
              <a:r>
                <a:rPr lang="en-US" sz="1400" i="1" dirty="0">
                  <a:solidFill>
                    <a:srgbClr val="000000"/>
                  </a:solidFill>
                </a:rPr>
                <a:t>5</a:t>
              </a:r>
              <a:r>
                <a:rPr lang="en-US" sz="1400" i="1" dirty="0" smtClean="0">
                  <a:solidFill>
                    <a:srgbClr val="000000"/>
                  </a:solidFill>
                </a:rPr>
                <a:t> </a:t>
              </a:r>
              <a:r>
                <a:rPr lang="en-US" sz="1400" i="1" dirty="0" smtClean="0">
                  <a:solidFill>
                    <a:srgbClr val="000000"/>
                  </a:solidFill>
                </a:rPr>
                <a:t>years</a:t>
              </a:r>
              <a:endParaRPr lang="en-US" sz="1400" i="1" dirty="0">
                <a:solidFill>
                  <a:srgbClr val="000000"/>
                </a:solidFill>
              </a:endParaRPr>
            </a:p>
          </p:txBody>
        </p:sp>
        <p:sp>
          <p:nvSpPr>
            <p:cNvPr id="11" name="Rectangle 10"/>
            <p:cNvSpPr/>
            <p:nvPr/>
          </p:nvSpPr>
          <p:spPr>
            <a:xfrm>
              <a:off x="7583100" y="6034523"/>
              <a:ext cx="152577" cy="44449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0000"/>
                </a:solidFill>
              </a:endParaRPr>
            </a:p>
          </p:txBody>
        </p:sp>
        <p:sp>
          <p:nvSpPr>
            <p:cNvPr id="12" name="Rectangle 11"/>
            <p:cNvSpPr/>
            <p:nvPr/>
          </p:nvSpPr>
          <p:spPr>
            <a:xfrm>
              <a:off x="7587246" y="6034523"/>
              <a:ext cx="1310394" cy="444498"/>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0000"/>
                </a:solidFill>
              </a:endParaRPr>
            </a:p>
          </p:txBody>
        </p:sp>
      </p:grpSp>
      <p:grpSp>
        <p:nvGrpSpPr>
          <p:cNvPr id="13" name="Group 34"/>
          <p:cNvGrpSpPr/>
          <p:nvPr/>
        </p:nvGrpSpPr>
        <p:grpSpPr>
          <a:xfrm>
            <a:off x="6737182" y="166925"/>
            <a:ext cx="1153970" cy="456845"/>
            <a:chOff x="6256871" y="6049490"/>
            <a:chExt cx="1254742" cy="469898"/>
          </a:xfrm>
        </p:grpSpPr>
        <p:sp>
          <p:nvSpPr>
            <p:cNvPr id="14" name="Rectangle 13"/>
            <p:cNvSpPr/>
            <p:nvPr/>
          </p:nvSpPr>
          <p:spPr>
            <a:xfrm>
              <a:off x="6371140" y="6049490"/>
              <a:ext cx="1091984" cy="444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300" i="1" dirty="0" smtClean="0">
                  <a:solidFill>
                    <a:srgbClr val="000000"/>
                  </a:solidFill>
                </a:rPr>
                <a:t>Postdoc 2</a:t>
              </a:r>
              <a:endParaRPr lang="en-US" sz="1300" i="1" dirty="0" smtClean="0">
                <a:solidFill>
                  <a:srgbClr val="000000"/>
                </a:solidFill>
              </a:endParaRPr>
            </a:p>
            <a:p>
              <a:r>
                <a:rPr lang="en-US" sz="1300" i="1" dirty="0" smtClean="0">
                  <a:solidFill>
                    <a:srgbClr val="000000"/>
                  </a:solidFill>
                </a:rPr>
                <a:t>1.5</a:t>
              </a:r>
              <a:r>
                <a:rPr lang="en-US" sz="1300" i="1" dirty="0" smtClean="0">
                  <a:solidFill>
                    <a:srgbClr val="000000"/>
                  </a:solidFill>
                </a:rPr>
                <a:t> </a:t>
              </a:r>
              <a:r>
                <a:rPr lang="en-US" sz="1300" i="1" dirty="0" smtClean="0">
                  <a:solidFill>
                    <a:srgbClr val="000000"/>
                  </a:solidFill>
                </a:rPr>
                <a:t>years</a:t>
              </a:r>
              <a:endParaRPr lang="en-US" sz="1300" i="1" dirty="0">
                <a:solidFill>
                  <a:srgbClr val="000000"/>
                </a:solidFill>
              </a:endParaRPr>
            </a:p>
          </p:txBody>
        </p:sp>
        <p:sp>
          <p:nvSpPr>
            <p:cNvPr id="15" name="Rectangle 14"/>
            <p:cNvSpPr/>
            <p:nvPr/>
          </p:nvSpPr>
          <p:spPr>
            <a:xfrm>
              <a:off x="6256871" y="6074890"/>
              <a:ext cx="152400" cy="444498"/>
            </a:xfrm>
            <a:prstGeom prst="rect">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srgbClr val="000000"/>
                </a:solidFill>
              </a:endParaRPr>
            </a:p>
          </p:txBody>
        </p:sp>
        <p:sp>
          <p:nvSpPr>
            <p:cNvPr id="16" name="Rectangle 15"/>
            <p:cNvSpPr/>
            <p:nvPr/>
          </p:nvSpPr>
          <p:spPr>
            <a:xfrm>
              <a:off x="6264792" y="6074890"/>
              <a:ext cx="1246821" cy="444498"/>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srgbClr val="000000"/>
                </a:solidFill>
              </a:endParaRPr>
            </a:p>
          </p:txBody>
        </p:sp>
      </p:grpSp>
      <p:grpSp>
        <p:nvGrpSpPr>
          <p:cNvPr id="26" name="Grouper 25"/>
          <p:cNvGrpSpPr/>
          <p:nvPr/>
        </p:nvGrpSpPr>
        <p:grpSpPr>
          <a:xfrm>
            <a:off x="7154148" y="1721740"/>
            <a:ext cx="978420" cy="1091641"/>
            <a:chOff x="6688642" y="3284984"/>
            <a:chExt cx="1450020" cy="1450020"/>
          </a:xfrm>
        </p:grpSpPr>
        <p:pic>
          <p:nvPicPr>
            <p:cNvPr id="20" name="Image 19"/>
            <p:cNvPicPr>
              <a:picLocks noChangeAspect="1"/>
            </p:cNvPicPr>
            <p:nvPr/>
          </p:nvPicPr>
          <p:blipFill>
            <a:blip r:embed="rId4"/>
            <a:stretch>
              <a:fillRect/>
            </a:stretch>
          </p:blipFill>
          <p:spPr>
            <a:xfrm>
              <a:off x="6688642" y="3284984"/>
              <a:ext cx="1450020" cy="1450020"/>
            </a:xfrm>
            <a:prstGeom prst="rect">
              <a:avLst/>
            </a:prstGeom>
          </p:spPr>
        </p:pic>
        <p:sp>
          <p:nvSpPr>
            <p:cNvPr id="21" name="ZoneTexte 20"/>
            <p:cNvSpPr txBox="1"/>
            <p:nvPr/>
          </p:nvSpPr>
          <p:spPr>
            <a:xfrm>
              <a:off x="7016868" y="3534168"/>
              <a:ext cx="504055" cy="408818"/>
            </a:xfrm>
            <a:prstGeom prst="rect">
              <a:avLst/>
            </a:prstGeom>
            <a:noFill/>
          </p:spPr>
          <p:txBody>
            <a:bodyPr wrap="square" rtlCol="0">
              <a:spAutoFit/>
            </a:bodyPr>
            <a:lstStyle/>
            <a:p>
              <a:r>
                <a:rPr lang="en-GB" sz="1400" b="1" dirty="0" smtClean="0"/>
                <a:t>C</a:t>
              </a:r>
              <a:endParaRPr lang="en-GB" sz="1400" b="1" dirty="0"/>
            </a:p>
          </p:txBody>
        </p:sp>
        <p:sp>
          <p:nvSpPr>
            <p:cNvPr id="23" name="Flèche courbée vers le haut 22"/>
            <p:cNvSpPr/>
            <p:nvPr/>
          </p:nvSpPr>
          <p:spPr>
            <a:xfrm rot="19892259">
              <a:off x="7146576" y="3764181"/>
              <a:ext cx="317105" cy="11490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Flèche courbée vers le haut 24"/>
            <p:cNvSpPr/>
            <p:nvPr/>
          </p:nvSpPr>
          <p:spPr>
            <a:xfrm rot="8952060">
              <a:off x="7027330" y="3601051"/>
              <a:ext cx="317106" cy="11490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9" name="Rectangle 28"/>
          <p:cNvSpPr/>
          <p:nvPr/>
        </p:nvSpPr>
        <p:spPr>
          <a:xfrm>
            <a:off x="1036490" y="4900593"/>
            <a:ext cx="152400" cy="316505"/>
          </a:xfrm>
          <a:prstGeom prst="rect">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30" name="Rectangle 29"/>
          <p:cNvSpPr/>
          <p:nvPr/>
        </p:nvSpPr>
        <p:spPr>
          <a:xfrm>
            <a:off x="1188890" y="4900593"/>
            <a:ext cx="139876" cy="316505"/>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31" name="ZoneTexte 30"/>
          <p:cNvSpPr txBox="1"/>
          <p:nvPr/>
        </p:nvSpPr>
        <p:spPr>
          <a:xfrm>
            <a:off x="1313660" y="4878544"/>
            <a:ext cx="576064" cy="338554"/>
          </a:xfrm>
          <a:prstGeom prst="rect">
            <a:avLst/>
          </a:prstGeom>
          <a:noFill/>
        </p:spPr>
        <p:txBody>
          <a:bodyPr wrap="square" rtlCol="0">
            <a:spAutoFit/>
          </a:bodyPr>
          <a:lstStyle/>
          <a:p>
            <a:r>
              <a:rPr lang="en-GB" sz="1600" b="1" dirty="0" smtClean="0">
                <a:solidFill>
                  <a:schemeClr val="bg1">
                    <a:lumMod val="50000"/>
                  </a:schemeClr>
                </a:solidFill>
                <a:latin typeface="Arial Narrow" charset="0"/>
                <a:ea typeface="Arial Narrow" charset="0"/>
                <a:cs typeface="Arial Narrow" charset="0"/>
              </a:rPr>
              <a:t>RO4</a:t>
            </a:r>
            <a:endParaRPr lang="en-GB" sz="1600" b="1" dirty="0">
              <a:solidFill>
                <a:schemeClr val="bg1">
                  <a:lumMod val="50000"/>
                </a:schemeClr>
              </a:solidFill>
              <a:latin typeface="Arial Narrow" charset="0"/>
              <a:ea typeface="Arial Narrow" charset="0"/>
              <a:cs typeface="Arial Narrow" charset="0"/>
            </a:endParaRPr>
          </a:p>
        </p:txBody>
      </p:sp>
      <p:sp>
        <p:nvSpPr>
          <p:cNvPr id="32" name="ZoneTexte 31"/>
          <p:cNvSpPr txBox="1"/>
          <p:nvPr/>
        </p:nvSpPr>
        <p:spPr>
          <a:xfrm>
            <a:off x="987308" y="4432647"/>
            <a:ext cx="793957" cy="276999"/>
          </a:xfrm>
          <a:prstGeom prst="rect">
            <a:avLst/>
          </a:prstGeom>
          <a:noFill/>
        </p:spPr>
        <p:txBody>
          <a:bodyPr wrap="square" rtlCol="0">
            <a:spAutoFit/>
          </a:bodyPr>
          <a:lstStyle/>
          <a:p>
            <a:r>
              <a:rPr lang="en-GB" sz="1200" dirty="0" smtClean="0">
                <a:latin typeface="Arial Narrow" charset="0"/>
                <a:ea typeface="Arial Narrow" charset="0"/>
                <a:cs typeface="Arial Narrow" charset="0"/>
              </a:rPr>
              <a:t>Bio-pumps</a:t>
            </a:r>
            <a:endParaRPr lang="en-GB" sz="1200" dirty="0">
              <a:latin typeface="Arial Narrow" charset="0"/>
              <a:ea typeface="Arial Narrow" charset="0"/>
              <a:cs typeface="Arial Narrow" charset="0"/>
            </a:endParaRPr>
          </a:p>
        </p:txBody>
      </p:sp>
      <p:sp>
        <p:nvSpPr>
          <p:cNvPr id="33" name="ZoneTexte 32"/>
          <p:cNvSpPr txBox="1"/>
          <p:nvPr/>
        </p:nvSpPr>
        <p:spPr>
          <a:xfrm>
            <a:off x="6688636" y="2792906"/>
            <a:ext cx="2163899" cy="461665"/>
          </a:xfrm>
          <a:prstGeom prst="rect">
            <a:avLst/>
          </a:prstGeom>
          <a:noFill/>
        </p:spPr>
        <p:txBody>
          <a:bodyPr wrap="square" rtlCol="0">
            <a:spAutoFit/>
          </a:bodyPr>
          <a:lstStyle/>
          <a:p>
            <a:r>
              <a:rPr lang="en-GB" sz="1200" dirty="0" smtClean="0">
                <a:latin typeface="Arial Narrow" charset="0"/>
                <a:ea typeface="Arial Narrow" charset="0"/>
                <a:cs typeface="Arial Narrow" charset="0"/>
              </a:rPr>
              <a:t>Carbon circularity, time &amp; narratives // Methodological </a:t>
            </a:r>
            <a:r>
              <a:rPr lang="en-GB" sz="1200" dirty="0" smtClean="0">
                <a:latin typeface="Arial Narrow" charset="0"/>
                <a:ea typeface="Arial Narrow" charset="0"/>
                <a:cs typeface="Arial Narrow" charset="0"/>
              </a:rPr>
              <a:t>development</a:t>
            </a:r>
            <a:endParaRPr lang="en-GB" sz="1200" dirty="0">
              <a:latin typeface="Arial Narrow" charset="0"/>
              <a:ea typeface="Arial Narrow" charset="0"/>
              <a:cs typeface="Arial Narrow" charset="0"/>
            </a:endParaRPr>
          </a:p>
        </p:txBody>
      </p:sp>
      <p:sp>
        <p:nvSpPr>
          <p:cNvPr id="36" name="ZoneTexte 35"/>
          <p:cNvSpPr txBox="1"/>
          <p:nvPr/>
        </p:nvSpPr>
        <p:spPr>
          <a:xfrm>
            <a:off x="7656053" y="3215974"/>
            <a:ext cx="576064" cy="338554"/>
          </a:xfrm>
          <a:prstGeom prst="rect">
            <a:avLst/>
          </a:prstGeom>
          <a:noFill/>
        </p:spPr>
        <p:txBody>
          <a:bodyPr wrap="square" rtlCol="0">
            <a:spAutoFit/>
          </a:bodyPr>
          <a:lstStyle/>
          <a:p>
            <a:r>
              <a:rPr lang="en-GB" sz="1600" b="1" dirty="0" smtClean="0">
                <a:solidFill>
                  <a:schemeClr val="bg1">
                    <a:lumMod val="50000"/>
                  </a:schemeClr>
                </a:solidFill>
                <a:latin typeface="Arial Narrow" charset="0"/>
                <a:ea typeface="Arial Narrow" charset="0"/>
                <a:cs typeface="Arial Narrow" charset="0"/>
              </a:rPr>
              <a:t>RO3</a:t>
            </a:r>
            <a:endParaRPr lang="en-GB" sz="1600" b="1" dirty="0">
              <a:solidFill>
                <a:schemeClr val="bg1">
                  <a:lumMod val="50000"/>
                </a:schemeClr>
              </a:solidFill>
              <a:latin typeface="Arial Narrow" charset="0"/>
              <a:ea typeface="Arial Narrow" charset="0"/>
              <a:cs typeface="Arial Narrow" charset="0"/>
            </a:endParaRPr>
          </a:p>
        </p:txBody>
      </p:sp>
      <p:sp>
        <p:nvSpPr>
          <p:cNvPr id="48" name="ZoneTexte 47"/>
          <p:cNvSpPr txBox="1"/>
          <p:nvPr/>
        </p:nvSpPr>
        <p:spPr>
          <a:xfrm>
            <a:off x="2391108" y="4409996"/>
            <a:ext cx="1238069" cy="461665"/>
          </a:xfrm>
          <a:prstGeom prst="rect">
            <a:avLst/>
          </a:prstGeom>
          <a:noFill/>
        </p:spPr>
        <p:txBody>
          <a:bodyPr wrap="square" rtlCol="0">
            <a:spAutoFit/>
          </a:bodyPr>
          <a:lstStyle/>
          <a:p>
            <a:r>
              <a:rPr lang="en-GB" sz="1200" dirty="0" smtClean="0">
                <a:latin typeface="Arial Narrow" charset="0"/>
                <a:ea typeface="Arial Narrow" charset="0"/>
                <a:cs typeface="Arial Narrow" charset="0"/>
              </a:rPr>
              <a:t>Residual biomass  baseline</a:t>
            </a:r>
            <a:endParaRPr lang="en-GB" sz="1200" dirty="0">
              <a:latin typeface="Arial Narrow" charset="0"/>
              <a:ea typeface="Arial Narrow" charset="0"/>
              <a:cs typeface="Arial Narrow" charset="0"/>
            </a:endParaRPr>
          </a:p>
        </p:txBody>
      </p:sp>
      <p:sp>
        <p:nvSpPr>
          <p:cNvPr id="50" name="Rectangle 49"/>
          <p:cNvSpPr/>
          <p:nvPr/>
        </p:nvSpPr>
        <p:spPr>
          <a:xfrm>
            <a:off x="2791750" y="4884293"/>
            <a:ext cx="139876" cy="316505"/>
          </a:xfrm>
          <a:prstGeom prst="rect">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51" name="ZoneTexte 50"/>
          <p:cNvSpPr txBox="1"/>
          <p:nvPr/>
        </p:nvSpPr>
        <p:spPr>
          <a:xfrm>
            <a:off x="2911203" y="4884059"/>
            <a:ext cx="576064" cy="338554"/>
          </a:xfrm>
          <a:prstGeom prst="rect">
            <a:avLst/>
          </a:prstGeom>
          <a:noFill/>
        </p:spPr>
        <p:txBody>
          <a:bodyPr wrap="square" rtlCol="0">
            <a:spAutoFit/>
          </a:bodyPr>
          <a:lstStyle/>
          <a:p>
            <a:r>
              <a:rPr lang="en-GB" sz="1600" b="1" dirty="0" smtClean="0">
                <a:solidFill>
                  <a:schemeClr val="bg1">
                    <a:lumMod val="50000"/>
                  </a:schemeClr>
                </a:solidFill>
                <a:latin typeface="Arial Narrow" charset="0"/>
                <a:ea typeface="Arial Narrow" charset="0"/>
                <a:cs typeface="Arial Narrow" charset="0"/>
              </a:rPr>
              <a:t>RO1</a:t>
            </a:r>
            <a:endParaRPr lang="en-GB" sz="1600" b="1" dirty="0">
              <a:solidFill>
                <a:schemeClr val="bg1">
                  <a:lumMod val="50000"/>
                </a:schemeClr>
              </a:solidFill>
              <a:latin typeface="Arial Narrow" charset="0"/>
              <a:ea typeface="Arial Narrow" charset="0"/>
              <a:cs typeface="Arial Narrow" charset="0"/>
            </a:endParaRPr>
          </a:p>
        </p:txBody>
      </p:sp>
      <p:sp>
        <p:nvSpPr>
          <p:cNvPr id="52" name="Rectangle 51"/>
          <p:cNvSpPr/>
          <p:nvPr/>
        </p:nvSpPr>
        <p:spPr>
          <a:xfrm>
            <a:off x="1741372" y="3520734"/>
            <a:ext cx="1008112" cy="488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Arial Narrow" charset="0"/>
                <a:ea typeface="Arial Narrow" charset="0"/>
                <a:cs typeface="Arial Narrow" charset="0"/>
              </a:rPr>
              <a:t>C, N, P flows</a:t>
            </a:r>
          </a:p>
          <a:p>
            <a:pPr algn="ctr"/>
            <a:r>
              <a:rPr lang="en-GB" sz="1200" dirty="0" smtClean="0">
                <a:solidFill>
                  <a:schemeClr val="tx1"/>
                </a:solidFill>
                <a:latin typeface="Arial Narrow" charset="0"/>
                <a:ea typeface="Arial Narrow" charset="0"/>
                <a:cs typeface="Arial Narrow" charset="0"/>
              </a:rPr>
              <a:t>Counterfactual</a:t>
            </a:r>
            <a:endParaRPr lang="en-GB" sz="1200" dirty="0">
              <a:solidFill>
                <a:schemeClr val="tx1"/>
              </a:solidFill>
              <a:latin typeface="Arial Narrow" charset="0"/>
              <a:ea typeface="Arial Narrow" charset="0"/>
              <a:cs typeface="Arial Narrow" charset="0"/>
            </a:endParaRPr>
          </a:p>
        </p:txBody>
      </p:sp>
      <p:pic>
        <p:nvPicPr>
          <p:cNvPr id="47" name="Image 46"/>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6444" b="89499" l="243" r="97573"/>
                    </a14:imgEffect>
                  </a14:imgLayer>
                </a14:imgProps>
              </a:ext>
            </a:extLst>
          </a:blip>
          <a:stretch>
            <a:fillRect/>
          </a:stretch>
        </p:blipFill>
        <p:spPr>
          <a:xfrm>
            <a:off x="2594272" y="3510506"/>
            <a:ext cx="906201" cy="921598"/>
          </a:xfrm>
          <a:prstGeom prst="rect">
            <a:avLst/>
          </a:prstGeom>
        </p:spPr>
      </p:pic>
      <p:pic>
        <p:nvPicPr>
          <p:cNvPr id="54" name="Image 5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52" y="3681290"/>
            <a:ext cx="622362" cy="622362"/>
          </a:xfrm>
          <a:prstGeom prst="rect">
            <a:avLst/>
          </a:prstGeom>
        </p:spPr>
      </p:pic>
      <p:sp>
        <p:nvSpPr>
          <p:cNvPr id="55" name="ZoneTexte 54"/>
          <p:cNvSpPr txBox="1"/>
          <p:nvPr/>
        </p:nvSpPr>
        <p:spPr>
          <a:xfrm>
            <a:off x="659840" y="2306646"/>
            <a:ext cx="2498556" cy="276999"/>
          </a:xfrm>
          <a:prstGeom prst="rect">
            <a:avLst/>
          </a:prstGeom>
          <a:noFill/>
        </p:spPr>
        <p:txBody>
          <a:bodyPr wrap="square" rtlCol="0">
            <a:spAutoFit/>
          </a:bodyPr>
          <a:lstStyle/>
          <a:p>
            <a:r>
              <a:rPr lang="en-GB" sz="1200" dirty="0">
                <a:latin typeface="Arial Narrow" charset="0"/>
                <a:ea typeface="Arial Narrow" charset="0"/>
                <a:cs typeface="Arial Narrow" charset="0"/>
              </a:rPr>
              <a:t>Threshold &amp; Carbon </a:t>
            </a:r>
            <a:r>
              <a:rPr lang="en-GB" sz="1200" dirty="0" smtClean="0">
                <a:latin typeface="Arial Narrow" charset="0"/>
                <a:ea typeface="Arial Narrow" charset="0"/>
                <a:cs typeface="Arial Narrow" charset="0"/>
              </a:rPr>
              <a:t>redistribution</a:t>
            </a:r>
            <a:endParaRPr lang="en-GB" sz="1200" dirty="0">
              <a:latin typeface="Arial Narrow" charset="0"/>
              <a:ea typeface="Arial Narrow" charset="0"/>
              <a:cs typeface="Arial Narrow" charset="0"/>
            </a:endParaRPr>
          </a:p>
        </p:txBody>
      </p:sp>
      <p:sp>
        <p:nvSpPr>
          <p:cNvPr id="57" name="ZoneTexte 56"/>
          <p:cNvSpPr txBox="1"/>
          <p:nvPr/>
        </p:nvSpPr>
        <p:spPr>
          <a:xfrm>
            <a:off x="4373251" y="2902162"/>
            <a:ext cx="2219939" cy="276999"/>
          </a:xfrm>
          <a:prstGeom prst="rect">
            <a:avLst/>
          </a:prstGeom>
          <a:noFill/>
        </p:spPr>
        <p:txBody>
          <a:bodyPr wrap="square" rtlCol="0">
            <a:spAutoFit/>
          </a:bodyPr>
          <a:lstStyle/>
          <a:p>
            <a:r>
              <a:rPr lang="en-GB" sz="1200" dirty="0" smtClean="0">
                <a:latin typeface="Arial Narrow" charset="0"/>
                <a:ea typeface="Arial Narrow" charset="0"/>
                <a:cs typeface="Arial Narrow" charset="0"/>
              </a:rPr>
              <a:t>Biomass conversion </a:t>
            </a:r>
            <a:r>
              <a:rPr lang="en-GB" sz="1200" dirty="0" smtClean="0">
                <a:latin typeface="Arial Narrow" charset="0"/>
                <a:ea typeface="Arial Narrow" charset="0"/>
                <a:cs typeface="Arial Narrow" charset="0"/>
              </a:rPr>
              <a:t>pathways (LCI)</a:t>
            </a:r>
            <a:endParaRPr lang="en-GB" sz="1200" dirty="0">
              <a:latin typeface="Arial Narrow" charset="0"/>
              <a:ea typeface="Arial Narrow" charset="0"/>
              <a:cs typeface="Arial Narrow" charset="0"/>
            </a:endParaRPr>
          </a:p>
        </p:txBody>
      </p:sp>
      <p:sp>
        <p:nvSpPr>
          <p:cNvPr id="59" name="Rectangle 58"/>
          <p:cNvSpPr/>
          <p:nvPr/>
        </p:nvSpPr>
        <p:spPr>
          <a:xfrm>
            <a:off x="4805226" y="3266010"/>
            <a:ext cx="159970" cy="316505"/>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60" name="ZoneTexte 59"/>
          <p:cNvSpPr txBox="1"/>
          <p:nvPr/>
        </p:nvSpPr>
        <p:spPr>
          <a:xfrm>
            <a:off x="4923509" y="3225335"/>
            <a:ext cx="576064" cy="338554"/>
          </a:xfrm>
          <a:prstGeom prst="rect">
            <a:avLst/>
          </a:prstGeom>
          <a:noFill/>
        </p:spPr>
        <p:txBody>
          <a:bodyPr wrap="square" rtlCol="0">
            <a:spAutoFit/>
          </a:bodyPr>
          <a:lstStyle/>
          <a:p>
            <a:r>
              <a:rPr lang="en-GB" sz="1600" b="1" dirty="0" smtClean="0">
                <a:solidFill>
                  <a:schemeClr val="bg1">
                    <a:lumMod val="50000"/>
                  </a:schemeClr>
                </a:solidFill>
                <a:latin typeface="Arial Narrow" charset="0"/>
                <a:ea typeface="Arial Narrow" charset="0"/>
                <a:cs typeface="Arial Narrow" charset="0"/>
              </a:rPr>
              <a:t>RO2</a:t>
            </a:r>
            <a:endParaRPr lang="en-GB" sz="1600" b="1" dirty="0">
              <a:solidFill>
                <a:schemeClr val="bg1">
                  <a:lumMod val="50000"/>
                </a:schemeClr>
              </a:solidFill>
              <a:latin typeface="Arial Narrow" charset="0"/>
              <a:ea typeface="Arial Narrow" charset="0"/>
              <a:cs typeface="Arial Narrow" charset="0"/>
            </a:endParaRPr>
          </a:p>
        </p:txBody>
      </p:sp>
      <p:pic>
        <p:nvPicPr>
          <p:cNvPr id="62" name="Image 61"/>
          <p:cNvPicPr>
            <a:picLocks noChangeAspect="1"/>
          </p:cNvPicPr>
          <p:nvPr/>
        </p:nvPicPr>
        <p:blipFill>
          <a:blip r:embed="rId8">
            <a:clrChange>
              <a:clrFrom>
                <a:srgbClr val="FFFFFF"/>
              </a:clrFrom>
              <a:clrTo>
                <a:srgbClr val="FFFFFF">
                  <a:alpha val="0"/>
                </a:srgbClr>
              </a:clrTo>
            </a:clrChange>
            <a:duotone>
              <a:prstClr val="black"/>
              <a:schemeClr val="accent3">
                <a:tint val="45000"/>
                <a:satMod val="400000"/>
              </a:schemeClr>
            </a:duotone>
          </a:blip>
          <a:stretch>
            <a:fillRect/>
          </a:stretch>
        </p:blipFill>
        <p:spPr>
          <a:xfrm>
            <a:off x="8350442" y="3803239"/>
            <a:ext cx="355733" cy="427288"/>
          </a:xfrm>
          <a:prstGeom prst="rect">
            <a:avLst/>
          </a:prstGeom>
        </p:spPr>
      </p:pic>
      <p:sp>
        <p:nvSpPr>
          <p:cNvPr id="73" name="ZoneTexte 72"/>
          <p:cNvSpPr txBox="1"/>
          <p:nvPr/>
        </p:nvSpPr>
        <p:spPr>
          <a:xfrm>
            <a:off x="2446608" y="1756180"/>
            <a:ext cx="576064" cy="338554"/>
          </a:xfrm>
          <a:prstGeom prst="rect">
            <a:avLst/>
          </a:prstGeom>
          <a:noFill/>
        </p:spPr>
        <p:txBody>
          <a:bodyPr wrap="square" rtlCol="0">
            <a:spAutoFit/>
          </a:bodyPr>
          <a:lstStyle/>
          <a:p>
            <a:r>
              <a:rPr lang="en-GB" sz="1600" b="1" dirty="0" smtClean="0">
                <a:solidFill>
                  <a:schemeClr val="bg1">
                    <a:lumMod val="50000"/>
                  </a:schemeClr>
                </a:solidFill>
                <a:latin typeface="Arial Narrow" charset="0"/>
                <a:ea typeface="Arial Narrow" charset="0"/>
                <a:cs typeface="Arial Narrow" charset="0"/>
              </a:rPr>
              <a:t>RO5</a:t>
            </a:r>
            <a:endParaRPr lang="en-GB" sz="1600" b="1" dirty="0">
              <a:solidFill>
                <a:schemeClr val="bg1">
                  <a:lumMod val="50000"/>
                </a:schemeClr>
              </a:solidFill>
              <a:latin typeface="Arial Narrow" charset="0"/>
              <a:ea typeface="Arial Narrow" charset="0"/>
              <a:cs typeface="Arial Narrow" charset="0"/>
            </a:endParaRPr>
          </a:p>
        </p:txBody>
      </p:sp>
      <p:pic>
        <p:nvPicPr>
          <p:cNvPr id="56" name="Image 55"/>
          <p:cNvPicPr>
            <a:picLocks noChangeAspect="1"/>
          </p:cNvPicPr>
          <p:nvPr/>
        </p:nvPicPr>
        <p:blipFill rotWithShape="1">
          <a:blip r:embed="rId9"/>
          <a:srcRect t="13919"/>
          <a:stretch/>
        </p:blipFill>
        <p:spPr>
          <a:xfrm>
            <a:off x="4538399" y="1662745"/>
            <a:ext cx="1609246" cy="1238585"/>
          </a:xfrm>
          <a:prstGeom prst="rect">
            <a:avLst/>
          </a:prstGeom>
        </p:spPr>
      </p:pic>
      <p:pic>
        <p:nvPicPr>
          <p:cNvPr id="118" name="Image 117"/>
          <p:cNvPicPr>
            <a:picLocks noChangeAspect="1"/>
          </p:cNvPicPr>
          <p:nvPr/>
        </p:nvPicPr>
        <p:blipFill rotWithShape="1">
          <a:blip r:embed="rId10"/>
          <a:srcRect t="26411" b="22393"/>
          <a:stretch/>
        </p:blipFill>
        <p:spPr>
          <a:xfrm>
            <a:off x="1044828" y="1648682"/>
            <a:ext cx="885694" cy="640567"/>
          </a:xfrm>
          <a:prstGeom prst="rect">
            <a:avLst/>
          </a:prstGeom>
        </p:spPr>
      </p:pic>
      <p:cxnSp>
        <p:nvCxnSpPr>
          <p:cNvPr id="146" name="Connecteur droit avec flèche 145"/>
          <p:cNvCxnSpPr/>
          <p:nvPr/>
        </p:nvCxnSpPr>
        <p:spPr>
          <a:xfrm flipV="1">
            <a:off x="7418433" y="1974024"/>
            <a:ext cx="317568" cy="205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Connecteur droit avec flèche 148"/>
          <p:cNvCxnSpPr/>
          <p:nvPr/>
        </p:nvCxnSpPr>
        <p:spPr>
          <a:xfrm flipH="1" flipV="1">
            <a:off x="7332953" y="1827347"/>
            <a:ext cx="79995" cy="36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5" name="Image 154"/>
          <p:cNvPicPr>
            <a:picLocks noChangeAspect="1"/>
          </p:cNvPicPr>
          <p:nvPr/>
        </p:nvPicPr>
        <p:blipFill rotWithShape="1">
          <a:blip r:embed="rId11"/>
          <a:srcRect b="9015"/>
          <a:stretch/>
        </p:blipFill>
        <p:spPr>
          <a:xfrm>
            <a:off x="3534401" y="3380964"/>
            <a:ext cx="491143" cy="429305"/>
          </a:xfrm>
          <a:prstGeom prst="rect">
            <a:avLst/>
          </a:prstGeom>
        </p:spPr>
      </p:pic>
      <p:grpSp>
        <p:nvGrpSpPr>
          <p:cNvPr id="82" name="Group 34"/>
          <p:cNvGrpSpPr/>
          <p:nvPr/>
        </p:nvGrpSpPr>
        <p:grpSpPr>
          <a:xfrm>
            <a:off x="5524248" y="169013"/>
            <a:ext cx="1153970" cy="456845"/>
            <a:chOff x="6256871" y="6049490"/>
            <a:chExt cx="1254742" cy="469898"/>
          </a:xfrm>
        </p:grpSpPr>
        <p:sp>
          <p:nvSpPr>
            <p:cNvPr id="88" name="Rectangle 87"/>
            <p:cNvSpPr/>
            <p:nvPr/>
          </p:nvSpPr>
          <p:spPr>
            <a:xfrm>
              <a:off x="6371140" y="6049490"/>
              <a:ext cx="1091984" cy="444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300" i="1" dirty="0" smtClean="0">
                  <a:solidFill>
                    <a:srgbClr val="000000"/>
                  </a:solidFill>
                </a:rPr>
                <a:t>PhD</a:t>
              </a:r>
              <a:endParaRPr lang="en-US" sz="1300" i="1" dirty="0" smtClean="0">
                <a:solidFill>
                  <a:srgbClr val="000000"/>
                </a:solidFill>
              </a:endParaRPr>
            </a:p>
            <a:p>
              <a:r>
                <a:rPr lang="en-US" sz="1300" i="1" dirty="0">
                  <a:solidFill>
                    <a:srgbClr val="000000"/>
                  </a:solidFill>
                </a:rPr>
                <a:t>3</a:t>
              </a:r>
              <a:r>
                <a:rPr lang="en-US" sz="1300" i="1" dirty="0" smtClean="0">
                  <a:solidFill>
                    <a:srgbClr val="000000"/>
                  </a:solidFill>
                </a:rPr>
                <a:t> </a:t>
              </a:r>
              <a:r>
                <a:rPr lang="en-US" sz="1300" i="1" dirty="0" smtClean="0">
                  <a:solidFill>
                    <a:srgbClr val="000000"/>
                  </a:solidFill>
                </a:rPr>
                <a:t>years</a:t>
              </a:r>
              <a:endParaRPr lang="en-US" sz="1300" i="1" dirty="0">
                <a:solidFill>
                  <a:srgbClr val="000000"/>
                </a:solidFill>
              </a:endParaRPr>
            </a:p>
          </p:txBody>
        </p:sp>
        <p:sp>
          <p:nvSpPr>
            <p:cNvPr id="89" name="Rectangle 88"/>
            <p:cNvSpPr/>
            <p:nvPr/>
          </p:nvSpPr>
          <p:spPr>
            <a:xfrm>
              <a:off x="6256871" y="6074890"/>
              <a:ext cx="152400" cy="444498"/>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srgbClr val="000000"/>
                </a:solidFill>
              </a:endParaRPr>
            </a:p>
          </p:txBody>
        </p:sp>
        <p:sp>
          <p:nvSpPr>
            <p:cNvPr id="90" name="Rectangle 89"/>
            <p:cNvSpPr/>
            <p:nvPr/>
          </p:nvSpPr>
          <p:spPr>
            <a:xfrm>
              <a:off x="6264792" y="6074890"/>
              <a:ext cx="1246821" cy="444498"/>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srgbClr val="000000"/>
                </a:solidFill>
              </a:endParaRPr>
            </a:p>
          </p:txBody>
        </p:sp>
      </p:grpSp>
      <p:grpSp>
        <p:nvGrpSpPr>
          <p:cNvPr id="97" name="Group 34"/>
          <p:cNvGrpSpPr/>
          <p:nvPr/>
        </p:nvGrpSpPr>
        <p:grpSpPr>
          <a:xfrm>
            <a:off x="4309226" y="169013"/>
            <a:ext cx="1153970" cy="456845"/>
            <a:chOff x="6256871" y="6049490"/>
            <a:chExt cx="1254742" cy="469898"/>
          </a:xfrm>
        </p:grpSpPr>
        <p:sp>
          <p:nvSpPr>
            <p:cNvPr id="98" name="Rectangle 97"/>
            <p:cNvSpPr/>
            <p:nvPr/>
          </p:nvSpPr>
          <p:spPr>
            <a:xfrm>
              <a:off x="6371140" y="6049490"/>
              <a:ext cx="1091984" cy="444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300" i="1" dirty="0" smtClean="0">
                  <a:solidFill>
                    <a:srgbClr val="000000"/>
                  </a:solidFill>
                </a:rPr>
                <a:t>Postdoc 1</a:t>
              </a:r>
              <a:endParaRPr lang="en-US" sz="1300" i="1" dirty="0" smtClean="0">
                <a:solidFill>
                  <a:srgbClr val="000000"/>
                </a:solidFill>
              </a:endParaRPr>
            </a:p>
            <a:p>
              <a:r>
                <a:rPr lang="en-US" sz="1300" i="1" dirty="0" smtClean="0">
                  <a:solidFill>
                    <a:srgbClr val="000000"/>
                  </a:solidFill>
                </a:rPr>
                <a:t>1.5</a:t>
              </a:r>
              <a:r>
                <a:rPr lang="en-US" sz="1300" i="1" dirty="0" smtClean="0">
                  <a:solidFill>
                    <a:srgbClr val="000000"/>
                  </a:solidFill>
                </a:rPr>
                <a:t> </a:t>
              </a:r>
              <a:r>
                <a:rPr lang="en-US" sz="1300" i="1" dirty="0" smtClean="0">
                  <a:solidFill>
                    <a:srgbClr val="000000"/>
                  </a:solidFill>
                </a:rPr>
                <a:t>years</a:t>
              </a:r>
              <a:endParaRPr lang="en-US" sz="1300" i="1" dirty="0">
                <a:solidFill>
                  <a:srgbClr val="000000"/>
                </a:solidFill>
              </a:endParaRPr>
            </a:p>
          </p:txBody>
        </p:sp>
        <p:sp>
          <p:nvSpPr>
            <p:cNvPr id="99" name="Rectangle 98"/>
            <p:cNvSpPr/>
            <p:nvPr/>
          </p:nvSpPr>
          <p:spPr>
            <a:xfrm>
              <a:off x="6256871" y="6074890"/>
              <a:ext cx="152400" cy="444498"/>
            </a:xfrm>
            <a:prstGeom prst="rect">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srgbClr val="000000"/>
                </a:solidFill>
              </a:endParaRPr>
            </a:p>
          </p:txBody>
        </p:sp>
        <p:sp>
          <p:nvSpPr>
            <p:cNvPr id="100" name="Rectangle 99"/>
            <p:cNvSpPr/>
            <p:nvPr/>
          </p:nvSpPr>
          <p:spPr>
            <a:xfrm>
              <a:off x="6264792" y="6074890"/>
              <a:ext cx="1246821" cy="444498"/>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srgbClr val="000000"/>
                </a:solidFill>
              </a:endParaRPr>
            </a:p>
          </p:txBody>
        </p:sp>
      </p:grpSp>
      <p:sp>
        <p:nvSpPr>
          <p:cNvPr id="103" name="Rectangle 102"/>
          <p:cNvSpPr/>
          <p:nvPr/>
        </p:nvSpPr>
        <p:spPr>
          <a:xfrm>
            <a:off x="7327092" y="3250387"/>
            <a:ext cx="152400" cy="316505"/>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104" name="Rectangle 103"/>
          <p:cNvSpPr/>
          <p:nvPr/>
        </p:nvSpPr>
        <p:spPr>
          <a:xfrm>
            <a:off x="7479492" y="3250387"/>
            <a:ext cx="139876" cy="316505"/>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105" name="Rectangle 104"/>
          <p:cNvSpPr/>
          <p:nvPr/>
        </p:nvSpPr>
        <p:spPr>
          <a:xfrm>
            <a:off x="2143034" y="1805445"/>
            <a:ext cx="152400" cy="316505"/>
          </a:xfrm>
          <a:prstGeom prst="rect">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106" name="Rectangle 105"/>
          <p:cNvSpPr/>
          <p:nvPr/>
        </p:nvSpPr>
        <p:spPr>
          <a:xfrm>
            <a:off x="2295434" y="1805445"/>
            <a:ext cx="139876" cy="316505"/>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111" name="Rectangle à coins arrondis 110"/>
          <p:cNvSpPr/>
          <p:nvPr/>
        </p:nvSpPr>
        <p:spPr>
          <a:xfrm>
            <a:off x="680759" y="3308410"/>
            <a:ext cx="3234714" cy="196527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 name="Rectangle à coins arrondis 2"/>
          <p:cNvSpPr/>
          <p:nvPr/>
        </p:nvSpPr>
        <p:spPr>
          <a:xfrm>
            <a:off x="2513712" y="3141837"/>
            <a:ext cx="1042658" cy="319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Year 1-2</a:t>
            </a:r>
            <a:endParaRPr lang="en-US" sz="1400" dirty="0"/>
          </a:p>
        </p:txBody>
      </p:sp>
      <p:sp>
        <p:nvSpPr>
          <p:cNvPr id="112" name="Rectangle à coins arrondis 111"/>
          <p:cNvSpPr/>
          <p:nvPr/>
        </p:nvSpPr>
        <p:spPr>
          <a:xfrm>
            <a:off x="4382154" y="1442952"/>
            <a:ext cx="4621305" cy="2239926"/>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3" name="Rectangle à coins arrondis 112"/>
          <p:cNvSpPr/>
          <p:nvPr/>
        </p:nvSpPr>
        <p:spPr>
          <a:xfrm>
            <a:off x="7154148" y="1256680"/>
            <a:ext cx="1261460" cy="337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Year 2-3-4</a:t>
            </a:r>
            <a:endParaRPr lang="en-US" sz="1400" dirty="0"/>
          </a:p>
        </p:txBody>
      </p:sp>
      <p:sp>
        <p:nvSpPr>
          <p:cNvPr id="114" name="Rectangle à coins arrondis 113"/>
          <p:cNvSpPr/>
          <p:nvPr/>
        </p:nvSpPr>
        <p:spPr>
          <a:xfrm>
            <a:off x="98262" y="1406546"/>
            <a:ext cx="3819299" cy="140092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5" name="Rectangle à coins arrondis 114"/>
          <p:cNvSpPr/>
          <p:nvPr/>
        </p:nvSpPr>
        <p:spPr>
          <a:xfrm>
            <a:off x="2515800" y="1239973"/>
            <a:ext cx="1042658" cy="319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Year 2-3</a:t>
            </a:r>
            <a:endParaRPr lang="en-US" sz="1400" dirty="0"/>
          </a:p>
        </p:txBody>
      </p:sp>
      <p:sp>
        <p:nvSpPr>
          <p:cNvPr id="116" name="ZoneTexte 115"/>
          <p:cNvSpPr txBox="1"/>
          <p:nvPr/>
        </p:nvSpPr>
        <p:spPr>
          <a:xfrm>
            <a:off x="4908821" y="5527698"/>
            <a:ext cx="2842050" cy="276999"/>
          </a:xfrm>
          <a:prstGeom prst="rect">
            <a:avLst/>
          </a:prstGeom>
          <a:solidFill>
            <a:schemeClr val="bg1"/>
          </a:solidFill>
        </p:spPr>
        <p:txBody>
          <a:bodyPr wrap="square" rtlCol="0">
            <a:spAutoFit/>
          </a:bodyPr>
          <a:lstStyle/>
          <a:p>
            <a:r>
              <a:rPr lang="en-GB" sz="1200" dirty="0" smtClean="0">
                <a:latin typeface="Arial Narrow" charset="0"/>
                <a:ea typeface="Arial Narrow" charset="0"/>
                <a:cs typeface="Arial Narrow" charset="0"/>
              </a:rPr>
              <a:t>Logistics, markets, economy of scale</a:t>
            </a:r>
            <a:endParaRPr lang="en-GB" sz="1200" dirty="0">
              <a:latin typeface="Arial Narrow" charset="0"/>
              <a:ea typeface="Arial Narrow" charset="0"/>
              <a:cs typeface="Arial Narrow" charset="0"/>
            </a:endParaRPr>
          </a:p>
        </p:txBody>
      </p:sp>
      <p:sp>
        <p:nvSpPr>
          <p:cNvPr id="117" name="ZoneTexte 116"/>
          <p:cNvSpPr txBox="1"/>
          <p:nvPr/>
        </p:nvSpPr>
        <p:spPr>
          <a:xfrm>
            <a:off x="7247976" y="4910719"/>
            <a:ext cx="576064" cy="338554"/>
          </a:xfrm>
          <a:prstGeom prst="rect">
            <a:avLst/>
          </a:prstGeom>
          <a:noFill/>
        </p:spPr>
        <p:txBody>
          <a:bodyPr wrap="square" rtlCol="0">
            <a:spAutoFit/>
          </a:bodyPr>
          <a:lstStyle/>
          <a:p>
            <a:r>
              <a:rPr lang="en-GB" sz="1600" b="1" dirty="0" smtClean="0">
                <a:solidFill>
                  <a:schemeClr val="bg1">
                    <a:lumMod val="50000"/>
                  </a:schemeClr>
                </a:solidFill>
                <a:latin typeface="Arial Narrow" charset="0"/>
                <a:ea typeface="Arial Narrow" charset="0"/>
                <a:cs typeface="Arial Narrow" charset="0"/>
              </a:rPr>
              <a:t>RO6</a:t>
            </a:r>
            <a:endParaRPr lang="en-GB" sz="1600" b="1" dirty="0">
              <a:solidFill>
                <a:schemeClr val="bg1">
                  <a:lumMod val="50000"/>
                </a:schemeClr>
              </a:solidFill>
              <a:latin typeface="Arial Narrow" charset="0"/>
              <a:ea typeface="Arial Narrow" charset="0"/>
              <a:cs typeface="Arial Narrow" charset="0"/>
            </a:endParaRPr>
          </a:p>
        </p:txBody>
      </p:sp>
      <p:sp>
        <p:nvSpPr>
          <p:cNvPr id="119" name="Rectangle 118"/>
          <p:cNvSpPr/>
          <p:nvPr/>
        </p:nvSpPr>
        <p:spPr>
          <a:xfrm>
            <a:off x="6944402" y="4959984"/>
            <a:ext cx="152400" cy="316505"/>
          </a:xfrm>
          <a:prstGeom prst="rect">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sp>
        <p:nvSpPr>
          <p:cNvPr id="120" name="Rectangle 119"/>
          <p:cNvSpPr/>
          <p:nvPr/>
        </p:nvSpPr>
        <p:spPr>
          <a:xfrm>
            <a:off x="7096802" y="4959984"/>
            <a:ext cx="139876" cy="316505"/>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latin typeface="Gill Sans"/>
              <a:cs typeface="Gill Sans"/>
            </a:endParaRPr>
          </a:p>
        </p:txBody>
      </p:sp>
      <p:pic>
        <p:nvPicPr>
          <p:cNvPr id="5" name="Image 4"/>
          <p:cNvPicPr>
            <a:picLocks noChangeAspect="1"/>
          </p:cNvPicPr>
          <p:nvPr/>
        </p:nvPicPr>
        <p:blipFill rotWithShape="1">
          <a:blip r:embed="rId12" cstate="print">
            <a:extLst>
              <a:ext uri="{28A0092B-C50C-407E-A947-70E740481C1C}">
                <a14:useLocalDpi xmlns:a14="http://schemas.microsoft.com/office/drawing/2010/main" val="0"/>
              </a:ext>
            </a:extLst>
          </a:blip>
          <a:srcRect l="6657" r="6657"/>
          <a:stretch/>
        </p:blipFill>
        <p:spPr>
          <a:xfrm>
            <a:off x="4994509" y="4707144"/>
            <a:ext cx="1661320" cy="817691"/>
          </a:xfrm>
          <a:prstGeom prst="rect">
            <a:avLst/>
          </a:prstGeom>
        </p:spPr>
      </p:pic>
      <p:sp>
        <p:nvSpPr>
          <p:cNvPr id="121" name="Rectangle à coins arrondis 120"/>
          <p:cNvSpPr/>
          <p:nvPr/>
        </p:nvSpPr>
        <p:spPr>
          <a:xfrm>
            <a:off x="4784115" y="4451221"/>
            <a:ext cx="3819299" cy="1410419"/>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23" name="Rectangle à coins arrondis 122"/>
          <p:cNvSpPr/>
          <p:nvPr/>
        </p:nvSpPr>
        <p:spPr>
          <a:xfrm>
            <a:off x="7201653" y="4284648"/>
            <a:ext cx="1042658" cy="319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Year 4-5</a:t>
            </a:r>
            <a:endParaRPr lang="en-US" sz="1400" dirty="0"/>
          </a:p>
        </p:txBody>
      </p:sp>
      <p:cxnSp>
        <p:nvCxnSpPr>
          <p:cNvPr id="17" name="Connecteur en angle 16"/>
          <p:cNvCxnSpPr>
            <a:stCxn id="111" idx="3"/>
            <a:endCxn id="112" idx="1"/>
          </p:cNvCxnSpPr>
          <p:nvPr/>
        </p:nvCxnSpPr>
        <p:spPr>
          <a:xfrm flipV="1">
            <a:off x="3915473" y="2562915"/>
            <a:ext cx="466681" cy="1728130"/>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pic>
        <p:nvPicPr>
          <p:cNvPr id="18" name="Image 17"/>
          <p:cNvPicPr>
            <a:picLocks noChangeAspect="1"/>
          </p:cNvPicPr>
          <p:nvPr/>
        </p:nvPicPr>
        <p:blipFill rotWithShape="1">
          <a:blip r:embed="rId13" cstate="print">
            <a:extLst>
              <a:ext uri="{28A0092B-C50C-407E-A947-70E740481C1C}">
                <a14:useLocalDpi xmlns:a14="http://schemas.microsoft.com/office/drawing/2010/main" val="0"/>
              </a:ext>
            </a:extLst>
          </a:blip>
          <a:srcRect l="3305" t="19215"/>
          <a:stretch/>
        </p:blipFill>
        <p:spPr>
          <a:xfrm>
            <a:off x="7795580" y="1693198"/>
            <a:ext cx="766037" cy="574362"/>
          </a:xfrm>
          <a:prstGeom prst="rect">
            <a:avLst/>
          </a:prstGeom>
        </p:spPr>
      </p:pic>
      <p:pic>
        <p:nvPicPr>
          <p:cNvPr id="24" name="Image 23"/>
          <p:cNvPicPr>
            <a:picLocks noChangeAspect="1"/>
          </p:cNvPicPr>
          <p:nvPr/>
        </p:nvPicPr>
        <p:blipFill rotWithShape="1">
          <a:blip r:embed="rId14" cstate="print">
            <a:extLst>
              <a:ext uri="{28A0092B-C50C-407E-A947-70E740481C1C}">
                <a14:useLocalDpi xmlns:a14="http://schemas.microsoft.com/office/drawing/2010/main" val="0"/>
              </a:ext>
            </a:extLst>
          </a:blip>
          <a:srcRect b="28372"/>
          <a:stretch/>
        </p:blipFill>
        <p:spPr>
          <a:xfrm>
            <a:off x="53001" y="3610231"/>
            <a:ext cx="719958" cy="515693"/>
          </a:xfrm>
          <a:prstGeom prst="rect">
            <a:avLst/>
          </a:prstGeom>
        </p:spPr>
      </p:pic>
      <p:cxnSp>
        <p:nvCxnSpPr>
          <p:cNvPr id="28" name="Connecteur droit avec flèche 27"/>
          <p:cNvCxnSpPr/>
          <p:nvPr/>
        </p:nvCxnSpPr>
        <p:spPr>
          <a:xfrm>
            <a:off x="818531" y="3709209"/>
            <a:ext cx="190997" cy="19237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9" name="Connecteur droit avec flèche 38"/>
          <p:cNvCxnSpPr/>
          <p:nvPr/>
        </p:nvCxnSpPr>
        <p:spPr>
          <a:xfrm flipH="1" flipV="1">
            <a:off x="742226" y="3837851"/>
            <a:ext cx="164567" cy="16650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44" name="Image 4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83" y="4262222"/>
            <a:ext cx="776179" cy="771867"/>
          </a:xfrm>
          <a:prstGeom prst="rect">
            <a:avLst/>
          </a:prstGeom>
        </p:spPr>
      </p:pic>
      <p:cxnSp>
        <p:nvCxnSpPr>
          <p:cNvPr id="140" name="Connecteur droit avec flèche 139"/>
          <p:cNvCxnSpPr/>
          <p:nvPr/>
        </p:nvCxnSpPr>
        <p:spPr>
          <a:xfrm flipV="1">
            <a:off x="701942" y="4143064"/>
            <a:ext cx="253764" cy="20731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41" name="Connecteur droit avec flèche 140"/>
          <p:cNvCxnSpPr/>
          <p:nvPr/>
        </p:nvCxnSpPr>
        <p:spPr>
          <a:xfrm flipH="1">
            <a:off x="752270" y="4238279"/>
            <a:ext cx="265821" cy="20167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143" name="Image 1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3452" y="3728556"/>
            <a:ext cx="410995" cy="351214"/>
          </a:xfrm>
          <a:prstGeom prst="rect">
            <a:avLst/>
          </a:prstGeom>
        </p:spPr>
      </p:pic>
      <p:pic>
        <p:nvPicPr>
          <p:cNvPr id="69" name="Image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90643" y="3992471"/>
            <a:ext cx="361642" cy="240944"/>
          </a:xfrm>
          <a:prstGeom prst="rect">
            <a:avLst/>
          </a:prstGeom>
        </p:spPr>
      </p:pic>
      <p:pic>
        <p:nvPicPr>
          <p:cNvPr id="70" name="Image 6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13236" y="4187095"/>
            <a:ext cx="354496" cy="265530"/>
          </a:xfrm>
          <a:prstGeom prst="rect">
            <a:avLst/>
          </a:prstGeom>
        </p:spPr>
      </p:pic>
      <p:pic>
        <p:nvPicPr>
          <p:cNvPr id="145" name="Picture 55"/>
          <p:cNvPicPr>
            <a:picLocks noChangeAspect="1"/>
          </p:cNvPicPr>
          <p:nvPr/>
        </p:nvPicPr>
        <p:blipFill>
          <a:blip r:embed="rId19"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3600707" y="4405000"/>
            <a:ext cx="358529" cy="369293"/>
          </a:xfrm>
          <a:prstGeom prst="rect">
            <a:avLst/>
          </a:prstGeom>
        </p:spPr>
      </p:pic>
      <p:pic>
        <p:nvPicPr>
          <p:cNvPr id="72" name="Image 71"/>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6524" y="4704139"/>
            <a:ext cx="396495" cy="233096"/>
          </a:xfrm>
          <a:prstGeom prst="rect">
            <a:avLst/>
          </a:prstGeom>
        </p:spPr>
      </p:pic>
      <p:pic>
        <p:nvPicPr>
          <p:cNvPr id="81" name="Image 80"/>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t="47328" r="16008" b="3672"/>
          <a:stretch/>
        </p:blipFill>
        <p:spPr>
          <a:xfrm>
            <a:off x="3633556" y="4897897"/>
            <a:ext cx="434317" cy="233882"/>
          </a:xfrm>
          <a:prstGeom prst="rect">
            <a:avLst/>
          </a:prstGeom>
        </p:spPr>
      </p:pic>
      <p:pic>
        <p:nvPicPr>
          <p:cNvPr id="157" name="Picture 56"/>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1412" y="1030833"/>
            <a:ext cx="342212" cy="342212"/>
          </a:xfrm>
          <a:prstGeom prst="rect">
            <a:avLst/>
          </a:prstGeom>
        </p:spPr>
      </p:pic>
      <p:cxnSp>
        <p:nvCxnSpPr>
          <p:cNvPr id="158" name="Connecteur droit avec flèche 157"/>
          <p:cNvCxnSpPr/>
          <p:nvPr/>
        </p:nvCxnSpPr>
        <p:spPr>
          <a:xfrm flipV="1">
            <a:off x="5700926" y="1260192"/>
            <a:ext cx="253764" cy="20731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0" name="Connecteur droit avec flèche 159"/>
          <p:cNvCxnSpPr/>
          <p:nvPr/>
        </p:nvCxnSpPr>
        <p:spPr>
          <a:xfrm flipH="1">
            <a:off x="5751254" y="1355407"/>
            <a:ext cx="265821" cy="20167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nvGrpSpPr>
          <p:cNvPr id="129" name="Groupe 128"/>
          <p:cNvGrpSpPr/>
          <p:nvPr/>
        </p:nvGrpSpPr>
        <p:grpSpPr>
          <a:xfrm>
            <a:off x="4139510" y="1221612"/>
            <a:ext cx="864096" cy="402316"/>
            <a:chOff x="-1197928" y="2447450"/>
            <a:chExt cx="864096" cy="402316"/>
          </a:xfrm>
        </p:grpSpPr>
        <p:sp>
          <p:nvSpPr>
            <p:cNvPr id="128" name="Ellipse 127"/>
            <p:cNvSpPr/>
            <p:nvPr/>
          </p:nvSpPr>
          <p:spPr>
            <a:xfrm>
              <a:off x="-1156670" y="2447450"/>
              <a:ext cx="403927" cy="40231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00" baseline="-25000" dirty="0"/>
            </a:p>
          </p:txBody>
        </p:sp>
        <p:sp>
          <p:nvSpPr>
            <p:cNvPr id="154" name="ZoneTexte 153"/>
            <p:cNvSpPr txBox="1"/>
            <p:nvPr/>
          </p:nvSpPr>
          <p:spPr>
            <a:xfrm>
              <a:off x="-1197928" y="2484607"/>
              <a:ext cx="864096" cy="276999"/>
            </a:xfrm>
            <a:prstGeom prst="rect">
              <a:avLst/>
            </a:prstGeom>
            <a:noFill/>
          </p:spPr>
          <p:txBody>
            <a:bodyPr wrap="square" rtlCol="0">
              <a:spAutoFit/>
            </a:bodyPr>
            <a:lstStyle/>
            <a:p>
              <a:r>
                <a:rPr lang="en-GB" sz="1200" b="1" dirty="0" smtClean="0">
                  <a:solidFill>
                    <a:schemeClr val="bg1"/>
                  </a:solidFill>
                </a:rPr>
                <a:t>CO</a:t>
              </a:r>
              <a:r>
                <a:rPr lang="en-GB" sz="1200" b="1" baseline="-25000" dirty="0" smtClean="0">
                  <a:solidFill>
                    <a:schemeClr val="bg1"/>
                  </a:solidFill>
                </a:rPr>
                <a:t>2</a:t>
              </a:r>
              <a:endParaRPr lang="en-GB" sz="1200" b="1" dirty="0">
                <a:solidFill>
                  <a:schemeClr val="bg1"/>
                </a:solidFill>
              </a:endParaRPr>
            </a:p>
          </p:txBody>
        </p:sp>
      </p:grpSp>
      <p:cxnSp>
        <p:nvCxnSpPr>
          <p:cNvPr id="161" name="Connecteur droit avec flèche 160"/>
          <p:cNvCxnSpPr/>
          <p:nvPr/>
        </p:nvCxnSpPr>
        <p:spPr>
          <a:xfrm>
            <a:off x="4553972" y="1430934"/>
            <a:ext cx="190997" cy="19237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2" name="Connecteur droit avec flèche 161"/>
          <p:cNvCxnSpPr/>
          <p:nvPr/>
        </p:nvCxnSpPr>
        <p:spPr>
          <a:xfrm flipH="1" flipV="1">
            <a:off x="4477667" y="1559576"/>
            <a:ext cx="164567" cy="16650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1" name="Connecteur droit avec flèche 130"/>
          <p:cNvCxnSpPr>
            <a:stCxn id="112" idx="2"/>
            <a:endCxn id="121" idx="0"/>
          </p:cNvCxnSpPr>
          <p:nvPr/>
        </p:nvCxnSpPr>
        <p:spPr>
          <a:xfrm>
            <a:off x="6692807" y="3682878"/>
            <a:ext cx="958" cy="76834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36" name="Image 135"/>
          <p:cNvPicPr>
            <a:picLocks noChangeAspect="1"/>
          </p:cNvPicPr>
          <p:nvPr/>
        </p:nvPicPr>
        <p:blipFill>
          <a:blip r:embed="rId23">
            <a:clrChange>
              <a:clrFrom>
                <a:srgbClr val="FFFFFF"/>
              </a:clrFrom>
              <a:clrTo>
                <a:srgbClr val="FFFFFF">
                  <a:alpha val="0"/>
                </a:srgbClr>
              </a:clrTo>
            </a:clrChange>
          </a:blip>
          <a:stretch>
            <a:fillRect/>
          </a:stretch>
        </p:blipFill>
        <p:spPr>
          <a:xfrm>
            <a:off x="327950" y="5644768"/>
            <a:ext cx="630220" cy="666983"/>
          </a:xfrm>
          <a:prstGeom prst="rect">
            <a:avLst/>
          </a:prstGeom>
        </p:spPr>
      </p:pic>
      <p:cxnSp>
        <p:nvCxnSpPr>
          <p:cNvPr id="133" name="Connecteur en angle 132"/>
          <p:cNvCxnSpPr>
            <a:stCxn id="121" idx="2"/>
            <a:endCxn id="136" idx="3"/>
          </p:cNvCxnSpPr>
          <p:nvPr/>
        </p:nvCxnSpPr>
        <p:spPr>
          <a:xfrm rot="5400000">
            <a:off x="3767658" y="3052153"/>
            <a:ext cx="116620" cy="5735595"/>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sp>
        <p:nvSpPr>
          <p:cNvPr id="65" name="ZoneTexte 64"/>
          <p:cNvSpPr txBox="1"/>
          <p:nvPr/>
        </p:nvSpPr>
        <p:spPr>
          <a:xfrm>
            <a:off x="6759522" y="3798656"/>
            <a:ext cx="1802095" cy="461665"/>
          </a:xfrm>
          <a:prstGeom prst="rect">
            <a:avLst/>
          </a:prstGeom>
          <a:noFill/>
        </p:spPr>
        <p:txBody>
          <a:bodyPr wrap="square" rtlCol="0">
            <a:spAutoFit/>
          </a:bodyPr>
          <a:lstStyle/>
          <a:p>
            <a:r>
              <a:rPr lang="en-GB" sz="1200" dirty="0" smtClean="0">
                <a:latin typeface="Arial Narrow" charset="0"/>
                <a:ea typeface="Arial Narrow" charset="0"/>
                <a:cs typeface="Arial Narrow" charset="0"/>
              </a:rPr>
              <a:t>Geo- &amp; time-explicit </a:t>
            </a:r>
            <a:r>
              <a:rPr lang="en-GB" sz="1200" dirty="0" err="1" smtClean="0">
                <a:latin typeface="Arial Narrow" charset="0"/>
                <a:ea typeface="Arial Narrow" charset="0"/>
                <a:cs typeface="Arial Narrow" charset="0"/>
              </a:rPr>
              <a:t>bioeconomy</a:t>
            </a:r>
            <a:r>
              <a:rPr lang="en-GB" sz="1200" dirty="0" smtClean="0">
                <a:latin typeface="Arial Narrow" charset="0"/>
                <a:ea typeface="Arial Narrow" charset="0"/>
                <a:cs typeface="Arial Narrow" charset="0"/>
              </a:rPr>
              <a:t> LCI Database</a:t>
            </a:r>
            <a:endParaRPr lang="en-GB" sz="1200" dirty="0">
              <a:latin typeface="Arial Narrow" charset="0"/>
              <a:ea typeface="Arial Narrow" charset="0"/>
              <a:cs typeface="Arial Narrow" charset="0"/>
            </a:endParaRPr>
          </a:p>
        </p:txBody>
      </p:sp>
      <p:sp>
        <p:nvSpPr>
          <p:cNvPr id="148" name="Rectangle à coins arrondis 147"/>
          <p:cNvSpPr/>
          <p:nvPr/>
        </p:nvSpPr>
        <p:spPr>
          <a:xfrm>
            <a:off x="2697312" y="5451300"/>
            <a:ext cx="1619362" cy="89031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t>Final LCA on selected </a:t>
            </a:r>
            <a:r>
              <a:rPr lang="en-US" sz="1400" dirty="0" err="1" smtClean="0"/>
              <a:t>bioeconomy</a:t>
            </a:r>
            <a:r>
              <a:rPr lang="en-US" sz="1400" dirty="0" smtClean="0"/>
              <a:t> models</a:t>
            </a:r>
            <a:endParaRPr lang="en-US" sz="1400" dirty="0"/>
          </a:p>
        </p:txBody>
      </p:sp>
      <p:cxnSp>
        <p:nvCxnSpPr>
          <p:cNvPr id="164" name="Connecteur droit avec flèche 163"/>
          <p:cNvCxnSpPr/>
          <p:nvPr/>
        </p:nvCxnSpPr>
        <p:spPr>
          <a:xfrm flipH="1">
            <a:off x="3909187" y="2166668"/>
            <a:ext cx="4320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4" name="Connecteur droit avec flèche 173"/>
          <p:cNvCxnSpPr/>
          <p:nvPr/>
        </p:nvCxnSpPr>
        <p:spPr>
          <a:xfrm flipH="1">
            <a:off x="1967613" y="2819665"/>
            <a:ext cx="8384" cy="46476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5" name="ZoneTexte 174"/>
          <p:cNvSpPr txBox="1"/>
          <p:nvPr/>
        </p:nvSpPr>
        <p:spPr>
          <a:xfrm>
            <a:off x="4813775" y="3840217"/>
            <a:ext cx="1879954" cy="277514"/>
          </a:xfrm>
          <a:prstGeom prst="rect">
            <a:avLst/>
          </a:prstGeom>
          <a:noFill/>
        </p:spPr>
        <p:txBody>
          <a:bodyPr wrap="square" rtlCol="0">
            <a:spAutoFit/>
          </a:bodyPr>
          <a:lstStyle/>
          <a:p>
            <a:r>
              <a:rPr lang="en-GB" sz="1200" dirty="0" smtClean="0">
                <a:latin typeface="Arial Narrow" charset="0"/>
                <a:ea typeface="Arial Narrow" charset="0"/>
                <a:cs typeface="Arial Narrow" charset="0"/>
              </a:rPr>
              <a:t>Most promising pathways </a:t>
            </a:r>
            <a:endParaRPr lang="en-GB" sz="1200" dirty="0">
              <a:latin typeface="Arial Narrow" charset="0"/>
              <a:ea typeface="Arial Narrow" charset="0"/>
              <a:cs typeface="Arial Narrow" charset="0"/>
            </a:endParaRPr>
          </a:p>
        </p:txBody>
      </p:sp>
      <p:pic>
        <p:nvPicPr>
          <p:cNvPr id="150" name="Picture 53"/>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2256" y="1000896"/>
            <a:ext cx="373013" cy="385447"/>
          </a:xfrm>
          <a:prstGeom prst="rect">
            <a:avLst/>
          </a:prstGeom>
        </p:spPr>
      </p:pic>
    </p:spTree>
    <p:extLst>
      <p:ext uri="{BB962C8B-B14F-4D97-AF65-F5344CB8AC3E}">
        <p14:creationId xmlns:p14="http://schemas.microsoft.com/office/powerpoint/2010/main" val="281146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International collaborations</a:t>
            </a:r>
            <a:endParaRPr lang="fr-FR" b="1" dirty="0"/>
          </a:p>
        </p:txBody>
      </p:sp>
      <p:sp>
        <p:nvSpPr>
          <p:cNvPr id="3" name="Espace réservé du contenu 2"/>
          <p:cNvSpPr>
            <a:spLocks noGrp="1"/>
          </p:cNvSpPr>
          <p:nvPr>
            <p:ph idx="1"/>
          </p:nvPr>
        </p:nvSpPr>
        <p:spPr>
          <a:xfrm>
            <a:off x="244114" y="1884010"/>
            <a:ext cx="8753304" cy="4485904"/>
          </a:xfrm>
        </p:spPr>
        <p:txBody>
          <a:bodyPr>
            <a:normAutofit fontScale="92500"/>
          </a:bodyPr>
          <a:lstStyle/>
          <a:p>
            <a:r>
              <a:rPr lang="fr-FR" dirty="0" smtClean="0"/>
              <a:t>Network</a:t>
            </a:r>
            <a:endParaRPr lang="fr-FR" dirty="0" smtClean="0"/>
          </a:p>
          <a:p>
            <a:pPr lvl="1"/>
            <a:r>
              <a:rPr lang="fr-FR" sz="2600" dirty="0" err="1" smtClean="0"/>
              <a:t>University</a:t>
            </a:r>
            <a:r>
              <a:rPr lang="fr-FR" sz="2600" dirty="0" smtClean="0"/>
              <a:t>: </a:t>
            </a:r>
            <a:r>
              <a:rPr lang="fr-FR" sz="2600" dirty="0" smtClean="0"/>
              <a:t>Aarhus/CBIO, </a:t>
            </a:r>
            <a:r>
              <a:rPr lang="fr-FR" sz="2600" dirty="0" err="1" smtClean="0"/>
              <a:t>Copenhagen</a:t>
            </a:r>
            <a:r>
              <a:rPr lang="fr-FR" sz="2600" dirty="0" smtClean="0"/>
              <a:t>, Utrecht, </a:t>
            </a:r>
            <a:r>
              <a:rPr lang="fr-FR" sz="2600" dirty="0" err="1" smtClean="0"/>
              <a:t>Hohenheim</a:t>
            </a:r>
            <a:r>
              <a:rPr lang="fr-FR" sz="2600" dirty="0" smtClean="0"/>
              <a:t>, </a:t>
            </a:r>
            <a:r>
              <a:rPr lang="fr-FR" sz="2600" dirty="0" err="1" smtClean="0"/>
              <a:t>Chalmers</a:t>
            </a:r>
            <a:r>
              <a:rPr lang="fr-FR" sz="2600" dirty="0" smtClean="0"/>
              <a:t>, </a:t>
            </a:r>
            <a:r>
              <a:rPr lang="fr-FR" sz="2600" dirty="0" err="1" smtClean="0"/>
              <a:t>Cranfield</a:t>
            </a:r>
            <a:r>
              <a:rPr lang="fr-FR" sz="2600" dirty="0" smtClean="0"/>
              <a:t>, KIT, </a:t>
            </a:r>
            <a:r>
              <a:rPr lang="fr-FR" sz="2600" dirty="0" smtClean="0"/>
              <a:t>Minnesota or </a:t>
            </a:r>
            <a:r>
              <a:rPr lang="fr-FR" sz="2600" dirty="0" smtClean="0"/>
              <a:t>MIT, ETH Zurich</a:t>
            </a:r>
          </a:p>
          <a:p>
            <a:pPr marL="457200" lvl="1" indent="0">
              <a:buNone/>
            </a:pPr>
            <a:endParaRPr lang="fr-FR" sz="2600" dirty="0" smtClean="0"/>
          </a:p>
          <a:p>
            <a:pPr lvl="1"/>
            <a:r>
              <a:rPr lang="fr-FR" sz="2600" dirty="0" err="1" smtClean="0"/>
              <a:t>Institutional</a:t>
            </a:r>
            <a:r>
              <a:rPr lang="fr-FR" sz="2600" dirty="0" smtClean="0"/>
              <a:t>: JRC-Sevilla, VTT, </a:t>
            </a:r>
            <a:r>
              <a:rPr lang="fr-FR" sz="2600" dirty="0" smtClean="0"/>
              <a:t>IIASA, IINAS, LUKE, SEI, Ellen </a:t>
            </a:r>
            <a:r>
              <a:rPr lang="fr-FR" sz="2600" dirty="0" err="1" smtClean="0"/>
              <a:t>McArthur</a:t>
            </a:r>
            <a:r>
              <a:rPr lang="fr-FR" sz="2600" dirty="0" smtClean="0"/>
              <a:t> </a:t>
            </a:r>
            <a:r>
              <a:rPr lang="fr-FR" sz="2600" dirty="0" err="1" smtClean="0"/>
              <a:t>Foundation</a:t>
            </a:r>
            <a:endParaRPr lang="fr-FR" sz="2600" dirty="0" smtClean="0"/>
          </a:p>
          <a:p>
            <a:pPr marL="457200" lvl="1" indent="0">
              <a:buNone/>
            </a:pPr>
            <a:endParaRPr lang="fr-FR" sz="2600" dirty="0" smtClean="0"/>
          </a:p>
          <a:p>
            <a:pPr lvl="1"/>
            <a:r>
              <a:rPr lang="fr-FR" sz="2600" dirty="0" err="1" smtClean="0"/>
              <a:t>Industry</a:t>
            </a:r>
            <a:r>
              <a:rPr lang="fr-FR" sz="2600" dirty="0" smtClean="0"/>
              <a:t>: Access to LISBP </a:t>
            </a:r>
            <a:r>
              <a:rPr lang="fr-FR" sz="2600" dirty="0" err="1" smtClean="0"/>
              <a:t>industrial</a:t>
            </a:r>
            <a:r>
              <a:rPr lang="fr-FR" sz="2600" dirty="0" smtClean="0"/>
              <a:t> </a:t>
            </a:r>
            <a:r>
              <a:rPr lang="fr-FR" sz="2600" dirty="0" err="1" smtClean="0"/>
              <a:t>partners</a:t>
            </a:r>
            <a:r>
              <a:rPr lang="fr-FR" sz="2600" dirty="0" smtClean="0"/>
              <a:t> (</a:t>
            </a:r>
            <a:r>
              <a:rPr lang="fr-FR" sz="2600" dirty="0" err="1" smtClean="0"/>
              <a:t>Adisseo</a:t>
            </a:r>
            <a:r>
              <a:rPr lang="fr-FR" sz="2600" dirty="0" smtClean="0"/>
              <a:t>, Airbus, etc.)</a:t>
            </a:r>
          </a:p>
          <a:p>
            <a:pPr marL="457200" lvl="1" indent="0">
              <a:buNone/>
            </a:pPr>
            <a:endParaRPr lang="fr-FR" sz="2600" dirty="0" smtClean="0"/>
          </a:p>
          <a:p>
            <a:pPr lvl="1"/>
            <a:r>
              <a:rPr lang="fr-FR" sz="2600" dirty="0" err="1" smtClean="0"/>
              <a:t>Other</a:t>
            </a:r>
            <a:r>
              <a:rPr lang="fr-FR" sz="2600" dirty="0" smtClean="0"/>
              <a:t>: French lead of </a:t>
            </a:r>
            <a:r>
              <a:rPr lang="en-US" sz="2600" dirty="0" smtClean="0"/>
              <a:t>commitment</a:t>
            </a:r>
            <a:r>
              <a:rPr lang="fr-FR" sz="2600" dirty="0" smtClean="0"/>
              <a:t> 11 (</a:t>
            </a:r>
            <a:r>
              <a:rPr lang="fr-FR" sz="2600" dirty="0" err="1" smtClean="0"/>
              <a:t>sovereign</a:t>
            </a:r>
            <a:r>
              <a:rPr lang="fr-FR" sz="2600" dirty="0" smtClean="0"/>
              <a:t> </a:t>
            </a:r>
            <a:r>
              <a:rPr lang="fr-FR" sz="2600" dirty="0" err="1" smtClean="0"/>
              <a:t>fund</a:t>
            </a:r>
            <a:r>
              <a:rPr lang="fr-FR" sz="2600" dirty="0" smtClean="0"/>
              <a:t>)</a:t>
            </a:r>
            <a:endParaRPr lang="fr-FR" sz="2600" dirty="0" smtClean="0"/>
          </a:p>
        </p:txBody>
      </p:sp>
      <p:grpSp>
        <p:nvGrpSpPr>
          <p:cNvPr id="4" name="Groupe 3"/>
          <p:cNvGrpSpPr/>
          <p:nvPr/>
        </p:nvGrpSpPr>
        <p:grpSpPr>
          <a:xfrm>
            <a:off x="5076056" y="247922"/>
            <a:ext cx="3921362" cy="2071790"/>
            <a:chOff x="5222638" y="4745240"/>
            <a:chExt cx="3921362" cy="2071790"/>
          </a:xfrm>
        </p:grpSpPr>
        <p:grpSp>
          <p:nvGrpSpPr>
            <p:cNvPr id="21" name="Grouper 20"/>
            <p:cNvGrpSpPr/>
            <p:nvPr/>
          </p:nvGrpSpPr>
          <p:grpSpPr>
            <a:xfrm>
              <a:off x="5222638" y="4745240"/>
              <a:ext cx="3921362" cy="2052000"/>
              <a:chOff x="5127164" y="4651423"/>
              <a:chExt cx="3921362" cy="2052000"/>
            </a:xfrm>
          </p:grpSpPr>
          <p:sp>
            <p:nvSpPr>
              <p:cNvPr id="6" name="Rectangle 5"/>
              <p:cNvSpPr/>
              <p:nvPr/>
            </p:nvSpPr>
            <p:spPr>
              <a:xfrm>
                <a:off x="5127164" y="4651423"/>
                <a:ext cx="3921362" cy="2052000"/>
              </a:xfrm>
              <a:prstGeom prst="rect">
                <a:avLst/>
              </a:prstGeom>
              <a:blipFill rotWithShape="1">
                <a:blip r:embed="rId3">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3"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9915" y="5434867"/>
                <a:ext cx="82365" cy="82365"/>
              </a:xfrm>
              <a:prstGeom prst="rect">
                <a:avLst/>
              </a:prstGeom>
            </p:spPr>
          </p:pic>
          <p:pic>
            <p:nvPicPr>
              <p:cNvPr id="8" name="Picture 59"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5378" y="5207330"/>
                <a:ext cx="82365" cy="82365"/>
              </a:xfrm>
              <a:prstGeom prst="rect">
                <a:avLst/>
              </a:prstGeom>
            </p:spPr>
          </p:pic>
          <p:pic>
            <p:nvPicPr>
              <p:cNvPr id="9" name="Picture 61"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019" y="5161962"/>
                <a:ext cx="82365" cy="82365"/>
              </a:xfrm>
              <a:prstGeom prst="rect">
                <a:avLst/>
              </a:prstGeom>
            </p:spPr>
          </p:pic>
          <p:pic>
            <p:nvPicPr>
              <p:cNvPr id="11" name="Picture 66"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154" y="5360875"/>
                <a:ext cx="82365" cy="82365"/>
              </a:xfrm>
              <a:prstGeom prst="rect">
                <a:avLst/>
              </a:prstGeom>
            </p:spPr>
          </p:pic>
          <p:pic>
            <p:nvPicPr>
              <p:cNvPr id="12" name="Picture 68"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097" y="5274324"/>
                <a:ext cx="82365" cy="82365"/>
              </a:xfrm>
              <a:prstGeom prst="rect">
                <a:avLst/>
              </a:prstGeom>
            </p:spPr>
          </p:pic>
          <p:pic>
            <p:nvPicPr>
              <p:cNvPr id="13" name="Picture 70" descr="blue-pin-icone-4955-96.png"/>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36296" y="5085184"/>
                <a:ext cx="82365" cy="82365"/>
              </a:xfrm>
              <a:prstGeom prst="rect">
                <a:avLst/>
              </a:prstGeom>
            </p:spPr>
          </p:pic>
          <p:pic>
            <p:nvPicPr>
              <p:cNvPr id="15" name="Picture 73"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7550" y="5511695"/>
                <a:ext cx="82365" cy="82365"/>
              </a:xfrm>
              <a:prstGeom prst="rect">
                <a:avLst/>
              </a:prstGeom>
            </p:spPr>
          </p:pic>
          <p:pic>
            <p:nvPicPr>
              <p:cNvPr id="16" name="Picture 71" descr="blue-pin-icone-4955-96.png"/>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89322" y="5407504"/>
                <a:ext cx="82365" cy="82365"/>
              </a:xfrm>
              <a:prstGeom prst="rect">
                <a:avLst/>
              </a:prstGeom>
            </p:spPr>
          </p:pic>
          <p:pic>
            <p:nvPicPr>
              <p:cNvPr id="17" name="Picture 70" descr="blue-pin-icone-4955-96.png"/>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27357" y="5434866"/>
                <a:ext cx="82365" cy="82365"/>
              </a:xfrm>
              <a:prstGeom prst="rect">
                <a:avLst/>
              </a:prstGeom>
            </p:spPr>
          </p:pic>
          <p:pic>
            <p:nvPicPr>
              <p:cNvPr id="18" name="Picture 68"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001" y="5328104"/>
                <a:ext cx="82365" cy="82365"/>
              </a:xfrm>
              <a:prstGeom prst="rect">
                <a:avLst/>
              </a:prstGeom>
            </p:spPr>
          </p:pic>
          <p:pic>
            <p:nvPicPr>
              <p:cNvPr id="19" name="Picture 70" descr="blue-pin-icone-4955-96.png"/>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28505" y="5432036"/>
                <a:ext cx="82365" cy="82365"/>
              </a:xfrm>
              <a:prstGeom prst="rect">
                <a:avLst/>
              </a:prstGeom>
            </p:spPr>
          </p:pic>
        </p:grpSp>
        <p:sp>
          <p:nvSpPr>
            <p:cNvPr id="23" name="ZoneTexte 22"/>
            <p:cNvSpPr txBox="1"/>
            <p:nvPr/>
          </p:nvSpPr>
          <p:spPr>
            <a:xfrm>
              <a:off x="6670589" y="6381328"/>
              <a:ext cx="766534" cy="276999"/>
            </a:xfrm>
            <a:prstGeom prst="rect">
              <a:avLst/>
            </a:prstGeom>
            <a:noFill/>
          </p:spPr>
          <p:txBody>
            <a:bodyPr wrap="square" rtlCol="0">
              <a:spAutoFit/>
            </a:bodyPr>
            <a:lstStyle/>
            <a:p>
              <a:r>
                <a:rPr lang="en-GB" sz="1200" smtClean="0">
                  <a:latin typeface="Arial Narrow" charset="0"/>
                  <a:ea typeface="Arial Narrow" charset="0"/>
                  <a:cs typeface="Arial Narrow" charset="0"/>
                </a:rPr>
                <a:t>Contacted</a:t>
              </a:r>
              <a:endParaRPr lang="en-GB" sz="1200" dirty="0">
                <a:latin typeface="Arial Narrow" charset="0"/>
                <a:ea typeface="Arial Narrow" charset="0"/>
                <a:cs typeface="Arial Narrow" charset="0"/>
              </a:endParaRPr>
            </a:p>
          </p:txBody>
        </p:sp>
        <p:pic>
          <p:nvPicPr>
            <p:cNvPr id="24" name="Picture 73" descr="blue-pin-icone-4955-96.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588225" y="6629750"/>
              <a:ext cx="97562" cy="97562"/>
            </a:xfrm>
            <a:prstGeom prst="rect">
              <a:avLst/>
            </a:prstGeom>
          </p:spPr>
        </p:pic>
        <p:sp>
          <p:nvSpPr>
            <p:cNvPr id="25" name="ZoneTexte 24"/>
            <p:cNvSpPr txBox="1"/>
            <p:nvPr/>
          </p:nvSpPr>
          <p:spPr>
            <a:xfrm>
              <a:off x="6670588" y="6540031"/>
              <a:ext cx="997755" cy="276999"/>
            </a:xfrm>
            <a:prstGeom prst="rect">
              <a:avLst/>
            </a:prstGeom>
            <a:noFill/>
          </p:spPr>
          <p:txBody>
            <a:bodyPr wrap="square" rtlCol="0">
              <a:spAutoFit/>
            </a:bodyPr>
            <a:lstStyle/>
            <a:p>
              <a:r>
                <a:rPr lang="en-GB" sz="1200" dirty="0" smtClean="0">
                  <a:latin typeface="Arial Narrow" charset="0"/>
                  <a:ea typeface="Arial Narrow" charset="0"/>
                  <a:cs typeface="Arial Narrow" charset="0"/>
                </a:rPr>
                <a:t>Not contacted</a:t>
              </a:r>
              <a:endParaRPr lang="en-GB" sz="1200" dirty="0">
                <a:latin typeface="Arial Narrow" charset="0"/>
                <a:ea typeface="Arial Narrow" charset="0"/>
                <a:cs typeface="Arial Narrow" charset="0"/>
              </a:endParaRPr>
            </a:p>
          </p:txBody>
        </p:sp>
        <p:pic>
          <p:nvPicPr>
            <p:cNvPr id="35" name="Picture 73"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923" y="5373216"/>
              <a:ext cx="82365" cy="82365"/>
            </a:xfrm>
            <a:prstGeom prst="rect">
              <a:avLst/>
            </a:prstGeom>
          </p:spPr>
        </p:pic>
        <p:pic>
          <p:nvPicPr>
            <p:cNvPr id="36" name="Picture 73" descr="blue-pin-icone-4955-9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5434867"/>
              <a:ext cx="82365" cy="82365"/>
            </a:xfrm>
            <a:prstGeom prst="rect">
              <a:avLst/>
            </a:prstGeom>
          </p:spPr>
        </p:pic>
        <p:pic>
          <p:nvPicPr>
            <p:cNvPr id="37" name="Picture 73" descr="blue-pin-icone-4955-9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6499790"/>
              <a:ext cx="97562" cy="97562"/>
            </a:xfrm>
            <a:prstGeom prst="rect">
              <a:avLst/>
            </a:prstGeom>
          </p:spPr>
        </p:pic>
      </p:grpSp>
    </p:spTree>
    <p:extLst>
      <p:ext uri="{BB962C8B-B14F-4D97-AF65-F5344CB8AC3E}">
        <p14:creationId xmlns:p14="http://schemas.microsoft.com/office/powerpoint/2010/main" val="1858427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Vision</a:t>
            </a:r>
            <a:endParaRPr lang="fr-FR" b="1" dirty="0"/>
          </a:p>
        </p:txBody>
      </p:sp>
      <p:sp>
        <p:nvSpPr>
          <p:cNvPr id="3" name="Espace réservé du contenu 2"/>
          <p:cNvSpPr>
            <a:spLocks noGrp="1"/>
          </p:cNvSpPr>
          <p:nvPr>
            <p:ph idx="1"/>
          </p:nvPr>
        </p:nvSpPr>
        <p:spPr>
          <a:xfrm>
            <a:off x="491881" y="980728"/>
            <a:ext cx="6888431" cy="3384376"/>
          </a:xfrm>
        </p:spPr>
        <p:txBody>
          <a:bodyPr>
            <a:noAutofit/>
          </a:bodyPr>
          <a:lstStyle/>
          <a:p>
            <a:r>
              <a:rPr lang="fr-FR" sz="2000" dirty="0" err="1" smtClean="0"/>
              <a:t>Among</a:t>
            </a:r>
            <a:r>
              <a:rPr lang="fr-FR" sz="2000" dirty="0" smtClean="0"/>
              <a:t> the few </a:t>
            </a:r>
            <a:r>
              <a:rPr lang="fr-FR" sz="2000" dirty="0" err="1" smtClean="0"/>
              <a:t>bioeconomy</a:t>
            </a:r>
            <a:r>
              <a:rPr lang="fr-FR" sz="2000" dirty="0" smtClean="0"/>
              <a:t> team in Europe </a:t>
            </a:r>
            <a:r>
              <a:rPr lang="fr-FR" sz="2000" dirty="0" err="1" smtClean="0"/>
              <a:t>bridging</a:t>
            </a:r>
            <a:r>
              <a:rPr lang="fr-FR" sz="2000" dirty="0" smtClean="0"/>
              <a:t> the gap </a:t>
            </a:r>
            <a:r>
              <a:rPr lang="fr-FR" sz="2000" dirty="0" err="1" smtClean="0"/>
              <a:t>between</a:t>
            </a:r>
            <a:r>
              <a:rPr lang="fr-FR" sz="2000" dirty="0" smtClean="0"/>
              <a:t> </a:t>
            </a:r>
            <a:r>
              <a:rPr lang="fr-FR" sz="2000" dirty="0" err="1" smtClean="0"/>
              <a:t>upstream</a:t>
            </a:r>
            <a:r>
              <a:rPr lang="fr-FR" sz="2000" dirty="0" smtClean="0"/>
              <a:t> </a:t>
            </a:r>
            <a:r>
              <a:rPr lang="fr-FR" sz="2000" dirty="0" err="1" smtClean="0"/>
              <a:t>biomass</a:t>
            </a:r>
            <a:r>
              <a:rPr lang="fr-FR" sz="2000" dirty="0" smtClean="0"/>
              <a:t> </a:t>
            </a:r>
            <a:r>
              <a:rPr lang="fr-FR" sz="2000" dirty="0" err="1" smtClean="0"/>
              <a:t>assessment</a:t>
            </a:r>
            <a:r>
              <a:rPr lang="fr-FR" sz="2000" dirty="0" smtClean="0"/>
              <a:t> and state-of-the-art </a:t>
            </a:r>
            <a:r>
              <a:rPr lang="fr-FR" sz="2000" dirty="0" err="1" smtClean="0"/>
              <a:t>process</a:t>
            </a:r>
            <a:r>
              <a:rPr lang="fr-FR" sz="2000" dirty="0" smtClean="0"/>
              <a:t> </a:t>
            </a:r>
            <a:r>
              <a:rPr lang="fr-FR" sz="2000" dirty="0" err="1" smtClean="0"/>
              <a:t>modelling</a:t>
            </a:r>
            <a:r>
              <a:rPr lang="fr-FR" sz="2000" dirty="0" smtClean="0"/>
              <a:t>, in an </a:t>
            </a:r>
            <a:r>
              <a:rPr lang="fr-FR" sz="2000" dirty="0" err="1" smtClean="0"/>
              <a:t>integrated</a:t>
            </a:r>
            <a:r>
              <a:rPr lang="fr-FR" sz="2000" dirty="0" smtClean="0"/>
              <a:t> </a:t>
            </a:r>
            <a:r>
              <a:rPr lang="fr-FR" sz="2000" dirty="0" err="1" smtClean="0"/>
              <a:t>way</a:t>
            </a:r>
            <a:r>
              <a:rPr lang="fr-FR" sz="2000" dirty="0" smtClean="0"/>
              <a:t> </a:t>
            </a:r>
            <a:r>
              <a:rPr lang="fr-FR" sz="2000" dirty="0" err="1" smtClean="0"/>
              <a:t>leaving</a:t>
            </a:r>
            <a:r>
              <a:rPr lang="fr-FR" sz="2000" dirty="0" smtClean="0"/>
              <a:t> no </a:t>
            </a:r>
            <a:r>
              <a:rPr lang="fr-FR" sz="2000" dirty="0" err="1" smtClean="0"/>
              <a:t>co-products</a:t>
            </a:r>
            <a:r>
              <a:rPr lang="fr-FR" sz="2000" dirty="0" smtClean="0"/>
              <a:t> out; </a:t>
            </a:r>
          </a:p>
          <a:p>
            <a:endParaRPr lang="fr-FR" sz="2000" dirty="0" smtClean="0"/>
          </a:p>
          <a:p>
            <a:r>
              <a:rPr lang="fr-FR" sz="2000" dirty="0" smtClean="0"/>
              <a:t>Front-</a:t>
            </a:r>
            <a:r>
              <a:rPr lang="fr-FR" sz="2000" dirty="0" err="1" smtClean="0"/>
              <a:t>runner</a:t>
            </a:r>
            <a:r>
              <a:rPr lang="fr-FR" sz="2000" dirty="0" smtClean="0"/>
              <a:t> in </a:t>
            </a:r>
            <a:r>
              <a:rPr lang="fr-FR" sz="2000" dirty="0" err="1" smtClean="0"/>
              <a:t>combining</a:t>
            </a:r>
            <a:r>
              <a:rPr lang="fr-FR" sz="2000" dirty="0" smtClean="0"/>
              <a:t> time- and </a:t>
            </a:r>
            <a:r>
              <a:rPr lang="fr-FR" sz="2000" dirty="0" err="1" smtClean="0"/>
              <a:t>spatially</a:t>
            </a:r>
            <a:r>
              <a:rPr lang="fr-FR" sz="2000" dirty="0" smtClean="0"/>
              <a:t>-explicit </a:t>
            </a:r>
            <a:r>
              <a:rPr lang="fr-FR" sz="2000" dirty="0" err="1" smtClean="0"/>
              <a:t>dependencies</a:t>
            </a:r>
            <a:r>
              <a:rPr lang="fr-FR" sz="2000" dirty="0" smtClean="0"/>
              <a:t> for LCA and </a:t>
            </a:r>
            <a:r>
              <a:rPr lang="fr-FR" sz="2000" dirty="0" err="1" smtClean="0"/>
              <a:t>supplying</a:t>
            </a:r>
            <a:r>
              <a:rPr lang="fr-FR" sz="2000" dirty="0" smtClean="0"/>
              <a:t> </a:t>
            </a:r>
            <a:r>
              <a:rPr lang="fr-FR" sz="2000" dirty="0" err="1" smtClean="0"/>
              <a:t>datasets</a:t>
            </a:r>
            <a:r>
              <a:rPr lang="fr-FR" sz="2000" dirty="0" smtClean="0"/>
              <a:t>/</a:t>
            </a:r>
            <a:r>
              <a:rPr lang="fr-FR" sz="2000" dirty="0" err="1" smtClean="0"/>
              <a:t>methods</a:t>
            </a:r>
            <a:r>
              <a:rPr lang="fr-FR" sz="2000" dirty="0" smtClean="0"/>
              <a:t> to do </a:t>
            </a:r>
            <a:r>
              <a:rPr lang="fr-FR" sz="2000" dirty="0" err="1" smtClean="0"/>
              <a:t>so</a:t>
            </a:r>
            <a:r>
              <a:rPr lang="fr-FR" sz="2000" dirty="0" smtClean="0"/>
              <a:t>;</a:t>
            </a:r>
          </a:p>
          <a:p>
            <a:endParaRPr lang="fr-FR" sz="2000" dirty="0" smtClean="0"/>
          </a:p>
          <a:p>
            <a:r>
              <a:rPr lang="fr-FR" sz="2000" dirty="0" err="1" smtClean="0"/>
              <a:t>Adressing</a:t>
            </a:r>
            <a:r>
              <a:rPr lang="fr-FR" sz="2000" dirty="0" smtClean="0"/>
              <a:t> </a:t>
            </a:r>
            <a:r>
              <a:rPr lang="fr-FR" sz="2000" dirty="0" err="1" smtClean="0"/>
              <a:t>carbon</a:t>
            </a:r>
            <a:r>
              <a:rPr lang="fr-FR" sz="2000" dirty="0" smtClean="0"/>
              <a:t> </a:t>
            </a:r>
            <a:r>
              <a:rPr lang="fr-FR" sz="2000" dirty="0" err="1" smtClean="0"/>
              <a:t>circularity</a:t>
            </a:r>
            <a:r>
              <a:rPr lang="fr-FR" sz="2000" dirty="0" smtClean="0"/>
              <a:t> </a:t>
            </a:r>
            <a:r>
              <a:rPr lang="fr-FR" sz="2000" dirty="0" err="1" smtClean="0"/>
              <a:t>into</a:t>
            </a:r>
            <a:r>
              <a:rPr lang="fr-FR" sz="2000" dirty="0" smtClean="0"/>
              <a:t> LCA;</a:t>
            </a:r>
          </a:p>
          <a:p>
            <a:endParaRPr lang="fr-FR" sz="2000" dirty="0" smtClean="0"/>
          </a:p>
          <a:p>
            <a:r>
              <a:rPr lang="fr-FR" sz="2000" dirty="0" err="1" smtClean="0"/>
              <a:t>Adressing</a:t>
            </a:r>
            <a:r>
              <a:rPr lang="fr-FR" sz="2000" dirty="0" smtClean="0"/>
              <a:t> the </a:t>
            </a:r>
            <a:r>
              <a:rPr lang="fr-FR" sz="2000" dirty="0" err="1" smtClean="0"/>
              <a:t>environmental</a:t>
            </a:r>
            <a:r>
              <a:rPr lang="fr-FR" sz="2000" dirty="0" smtClean="0"/>
              <a:t> performance of </a:t>
            </a:r>
            <a:r>
              <a:rPr lang="fr-FR" sz="2000" dirty="0" err="1" smtClean="0"/>
              <a:t>cutting-edge</a:t>
            </a:r>
            <a:r>
              <a:rPr lang="fr-FR" sz="2000" dirty="0" smtClean="0"/>
              <a:t> bio-</a:t>
            </a:r>
            <a:r>
              <a:rPr lang="fr-FR" sz="2000" dirty="0" err="1" smtClean="0"/>
              <a:t>economy</a:t>
            </a:r>
            <a:r>
              <a:rPr lang="fr-FR" sz="2000" dirty="0" smtClean="0"/>
              <a:t> </a:t>
            </a:r>
            <a:r>
              <a:rPr lang="fr-FR" sz="2000" dirty="0" err="1" smtClean="0"/>
              <a:t>products</a:t>
            </a:r>
            <a:r>
              <a:rPr lang="fr-FR" sz="2000" dirty="0" smtClean="0"/>
              <a:t>;</a:t>
            </a:r>
          </a:p>
          <a:p>
            <a:endParaRPr lang="fr-FR" sz="2000" dirty="0" smtClean="0"/>
          </a:p>
          <a:p>
            <a:r>
              <a:rPr lang="fr-FR" sz="2000" dirty="0" smtClean="0"/>
              <a:t>First </a:t>
            </a:r>
            <a:r>
              <a:rPr lang="fr-FR" sz="2000" dirty="0" err="1" smtClean="0"/>
              <a:t>meta-study</a:t>
            </a:r>
            <a:r>
              <a:rPr lang="fr-FR" sz="2000" dirty="0" smtClean="0"/>
              <a:t> on bio-</a:t>
            </a:r>
            <a:r>
              <a:rPr lang="fr-FR" sz="2000" dirty="0" err="1" smtClean="0"/>
              <a:t>pumps</a:t>
            </a:r>
            <a:r>
              <a:rPr lang="fr-FR" sz="2000" dirty="0" smtClean="0"/>
              <a:t> (in a </a:t>
            </a:r>
            <a:r>
              <a:rPr lang="fr-FR" sz="2000" dirty="0" err="1" smtClean="0"/>
              <a:t>bioeconomy</a:t>
            </a:r>
            <a:r>
              <a:rPr lang="fr-FR" sz="2000" dirty="0" smtClean="0"/>
              <a:t> perspective);</a:t>
            </a:r>
          </a:p>
          <a:p>
            <a:endParaRPr lang="fr-FR" sz="2000" dirty="0" smtClean="0"/>
          </a:p>
          <a:p>
            <a:r>
              <a:rPr lang="fr-FR" sz="2000" dirty="0" err="1" smtClean="0"/>
              <a:t>Ensuring</a:t>
            </a:r>
            <a:r>
              <a:rPr lang="fr-FR" sz="2000" dirty="0" smtClean="0"/>
              <a:t> the long-</a:t>
            </a:r>
            <a:r>
              <a:rPr lang="fr-FR" sz="2000" dirty="0" err="1" smtClean="0"/>
              <a:t>term</a:t>
            </a:r>
            <a:r>
              <a:rPr lang="fr-FR" sz="2000" dirty="0" smtClean="0"/>
              <a:t>: </a:t>
            </a:r>
            <a:r>
              <a:rPr lang="fr-FR" sz="2000" dirty="0" err="1" smtClean="0"/>
              <a:t>Apply</a:t>
            </a:r>
            <a:r>
              <a:rPr lang="fr-FR" sz="2000" dirty="0" smtClean="0"/>
              <a:t> </a:t>
            </a:r>
            <a:r>
              <a:rPr lang="fr-FR" sz="2000" dirty="0" smtClean="0"/>
              <a:t>to ERC </a:t>
            </a:r>
            <a:r>
              <a:rPr lang="fr-FR" sz="2000" dirty="0" err="1" smtClean="0"/>
              <a:t>Consolidator</a:t>
            </a:r>
            <a:r>
              <a:rPr lang="fr-FR" sz="2000" dirty="0" smtClean="0"/>
              <a:t> (</a:t>
            </a:r>
            <a:r>
              <a:rPr lang="fr-FR" sz="2000" dirty="0" err="1" smtClean="0"/>
              <a:t>year</a:t>
            </a:r>
            <a:r>
              <a:rPr lang="fr-FR" sz="2000" dirty="0" smtClean="0"/>
              <a:t> 3)</a:t>
            </a:r>
            <a:r>
              <a:rPr lang="fr-FR" sz="2000" dirty="0"/>
              <a:t>.</a:t>
            </a:r>
            <a:endParaRPr lang="fr-FR" sz="2000" dirty="0" smtClean="0"/>
          </a:p>
        </p:txBody>
      </p:sp>
      <p:grpSp>
        <p:nvGrpSpPr>
          <p:cNvPr id="5" name="Group 10"/>
          <p:cNvGrpSpPr/>
          <p:nvPr/>
        </p:nvGrpSpPr>
        <p:grpSpPr>
          <a:xfrm>
            <a:off x="6948264" y="4395936"/>
            <a:ext cx="1751705" cy="1177471"/>
            <a:chOff x="5338040" y="3497915"/>
            <a:chExt cx="3623913" cy="2379610"/>
          </a:xfrm>
        </p:grpSpPr>
        <p:sp>
          <p:nvSpPr>
            <p:cNvPr id="6" name="Ellipse 10"/>
            <p:cNvSpPr/>
            <p:nvPr/>
          </p:nvSpPr>
          <p:spPr>
            <a:xfrm>
              <a:off x="6914376" y="3823035"/>
              <a:ext cx="2047577" cy="2054490"/>
            </a:xfrm>
            <a:prstGeom prst="ellipse">
              <a:avLst/>
            </a:prstGeom>
            <a:solidFill>
              <a:srgbClr val="9BBB59">
                <a:lumMod val="75000"/>
                <a:alpha val="46000"/>
              </a:srgbClr>
            </a:solidFill>
            <a:ln w="1905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err="1" smtClean="0">
                  <a:ln>
                    <a:noFill/>
                  </a:ln>
                  <a:effectLst/>
                  <a:uLnTx/>
                  <a:uFillTx/>
                  <a:latin typeface="Arial Narrow" charset="0"/>
                  <a:ea typeface="Arial Narrow" charset="0"/>
                  <a:cs typeface="Arial Narrow" charset="0"/>
                </a:rPr>
                <a:t>Circular</a:t>
              </a:r>
              <a:r>
                <a:rPr kumimoji="0" lang="da-DK" sz="1300" b="1" i="0" u="none" strike="noStrike" kern="0" cap="none" spc="0" normalizeH="0" baseline="0" noProof="0" dirty="0" smtClean="0">
                  <a:ln>
                    <a:noFill/>
                  </a:ln>
                  <a:effectLst/>
                  <a:uLnTx/>
                  <a:uFillTx/>
                  <a:latin typeface="Arial Narrow" charset="0"/>
                  <a:ea typeface="Arial Narrow" charset="0"/>
                  <a:cs typeface="Arial Narrow" charset="0"/>
                </a:rPr>
                <a:t> </a:t>
              </a:r>
              <a:r>
                <a:rPr kumimoji="0" lang="da-DK" sz="1300" b="1" i="0" u="none" strike="noStrike" kern="0" cap="none" spc="0" normalizeH="0" baseline="0" noProof="0" dirty="0" err="1" smtClean="0">
                  <a:ln>
                    <a:noFill/>
                  </a:ln>
                  <a:effectLst/>
                  <a:uLnTx/>
                  <a:uFillTx/>
                  <a:latin typeface="Arial Narrow" charset="0"/>
                  <a:ea typeface="Arial Narrow" charset="0"/>
                  <a:cs typeface="Arial Narrow" charset="0"/>
                </a:rPr>
                <a:t>economy</a:t>
              </a:r>
              <a:endParaRPr kumimoji="0" lang="da-DK" sz="1300" b="1" i="0" u="none" strike="noStrike" kern="0" cap="none" spc="0" normalizeH="0" baseline="0" noProof="0" dirty="0" smtClean="0">
                <a:ln>
                  <a:noFill/>
                </a:ln>
                <a:effectLst/>
                <a:uLnTx/>
                <a:uFillTx/>
                <a:latin typeface="Arial Narrow" charset="0"/>
                <a:ea typeface="Arial Narrow" charset="0"/>
                <a:cs typeface="Arial Narrow" charset="0"/>
              </a:endParaRPr>
            </a:p>
          </p:txBody>
        </p:sp>
        <p:sp>
          <p:nvSpPr>
            <p:cNvPr id="7" name="Ellipse 13"/>
            <p:cNvSpPr/>
            <p:nvPr/>
          </p:nvSpPr>
          <p:spPr>
            <a:xfrm>
              <a:off x="5338040" y="3780431"/>
              <a:ext cx="2047577" cy="2054490"/>
            </a:xfrm>
            <a:prstGeom prst="ellipse">
              <a:avLst/>
            </a:prstGeom>
            <a:solidFill>
              <a:srgbClr val="9BBB59">
                <a:lumMod val="75000"/>
                <a:alpha val="20000"/>
              </a:srgbClr>
            </a:solid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smtClean="0">
                  <a:ln>
                    <a:noFill/>
                  </a:ln>
                  <a:effectLst/>
                  <a:uLnTx/>
                  <a:uFillTx/>
                  <a:latin typeface="Arial Narrow" charset="0"/>
                  <a:ea typeface="Arial Narrow" charset="0"/>
                  <a:cs typeface="Arial Narrow" charset="0"/>
                </a:rPr>
                <a:t>Bio-</a:t>
              </a:r>
              <a:r>
                <a:rPr kumimoji="0" lang="da-DK" sz="1300" b="1" i="0" u="none" strike="noStrike" kern="0" cap="none" spc="0" normalizeH="0" baseline="0" noProof="0" dirty="0" err="1" smtClean="0">
                  <a:ln>
                    <a:noFill/>
                  </a:ln>
                  <a:effectLst/>
                  <a:uLnTx/>
                  <a:uFillTx/>
                  <a:latin typeface="Arial Narrow" charset="0"/>
                  <a:ea typeface="Arial Narrow" charset="0"/>
                  <a:cs typeface="Arial Narrow" charset="0"/>
                </a:rPr>
                <a:t>economy</a:t>
              </a:r>
              <a:endParaRPr kumimoji="0" lang="da-DK" sz="1300" b="1" i="0" u="none" strike="noStrike" kern="0" cap="none" spc="0" normalizeH="0" baseline="0" noProof="0" dirty="0" smtClean="0">
                <a:ln>
                  <a:noFill/>
                </a:ln>
                <a:effectLst/>
                <a:uLnTx/>
                <a:uFillTx/>
                <a:latin typeface="Arial Narrow" charset="0"/>
                <a:ea typeface="Arial Narrow" charset="0"/>
                <a:cs typeface="Arial Narrow" charset="0"/>
              </a:endParaRPr>
            </a:p>
          </p:txBody>
        </p:sp>
        <p:cxnSp>
          <p:nvCxnSpPr>
            <p:cNvPr id="8" name="Straight Arrow Connector 13"/>
            <p:cNvCxnSpPr/>
            <p:nvPr/>
          </p:nvCxnSpPr>
          <p:spPr>
            <a:xfrm>
              <a:off x="7164288" y="3497915"/>
              <a:ext cx="0" cy="1046125"/>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602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New call – deadline April 6</a:t>
            </a:r>
            <a:r>
              <a:rPr lang="fr-FR" b="1" baseline="30000" dirty="0" smtClean="0"/>
              <a:t>th</a:t>
            </a:r>
            <a:r>
              <a:rPr lang="fr-FR" b="1" dirty="0" smtClean="0"/>
              <a:t> </a:t>
            </a:r>
            <a:endParaRPr lang="fr-FR" b="1" dirty="0"/>
          </a:p>
        </p:txBody>
      </p:sp>
      <p:pic>
        <p:nvPicPr>
          <p:cNvPr id="4" name="Image 3"/>
          <p:cNvPicPr>
            <a:picLocks noChangeAspect="1"/>
          </p:cNvPicPr>
          <p:nvPr/>
        </p:nvPicPr>
        <p:blipFill>
          <a:blip r:embed="rId3"/>
          <a:stretch>
            <a:fillRect/>
          </a:stretch>
        </p:blipFill>
        <p:spPr>
          <a:xfrm>
            <a:off x="70765" y="809996"/>
            <a:ext cx="8676456" cy="5387963"/>
          </a:xfrm>
          <a:prstGeom prst="rect">
            <a:avLst/>
          </a:prstGeom>
        </p:spPr>
      </p:pic>
      <p:sp>
        <p:nvSpPr>
          <p:cNvPr id="5" name="ZoneTexte 4"/>
          <p:cNvSpPr txBox="1"/>
          <p:nvPr/>
        </p:nvSpPr>
        <p:spPr>
          <a:xfrm>
            <a:off x="179512" y="6197959"/>
            <a:ext cx="8784976" cy="307777"/>
          </a:xfrm>
          <a:prstGeom prst="rect">
            <a:avLst/>
          </a:prstGeom>
          <a:noFill/>
        </p:spPr>
        <p:txBody>
          <a:bodyPr wrap="square" rtlCol="0">
            <a:spAutoFit/>
          </a:bodyPr>
          <a:lstStyle/>
          <a:p>
            <a:r>
              <a:rPr lang="fr-FR" sz="1400" dirty="0"/>
              <a:t>https://www.campusfrance.org/en/make-our-planet-great-again-funding-programs</a:t>
            </a:r>
          </a:p>
        </p:txBody>
      </p:sp>
    </p:spTree>
    <p:extLst>
      <p:ext uri="{BB962C8B-B14F-4D97-AF65-F5344CB8AC3E}">
        <p14:creationId xmlns:p14="http://schemas.microsoft.com/office/powerpoint/2010/main" val="104127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764704"/>
            <a:ext cx="6408712" cy="562074"/>
          </a:xfrm>
        </p:spPr>
        <p:txBody>
          <a:bodyPr>
            <a:normAutofit fontScale="90000"/>
          </a:bodyPr>
          <a:lstStyle/>
          <a:p>
            <a:r>
              <a:rPr lang="en-GB" sz="3600" b="1" dirty="0" smtClean="0"/>
              <a:t>Thanks for your attention!</a:t>
            </a:r>
            <a:br>
              <a:rPr lang="en-GB" sz="3600" b="1" dirty="0" smtClean="0"/>
            </a:br>
            <a:r>
              <a:rPr lang="en-GB" i="1" dirty="0" smtClean="0"/>
              <a:t>loriehamelin@gmail.com</a:t>
            </a:r>
            <a:endParaRPr lang="en-GB" i="1"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8318"/>
          <a:stretch/>
        </p:blipFill>
        <p:spPr>
          <a:xfrm>
            <a:off x="4238278" y="1294065"/>
            <a:ext cx="4504881" cy="3968400"/>
          </a:xfrm>
          <a:prstGeom prst="ellipse">
            <a:avLst/>
          </a:prstGeom>
          <a:ln>
            <a:noFill/>
          </a:ln>
          <a:effectLst>
            <a:softEdge rad="112500"/>
          </a:effectLst>
        </p:spPr>
      </p:pic>
      <p:pic>
        <p:nvPicPr>
          <p:cNvPr id="5" name="Picture 8" descr="http://www.aertsen.be/application/media/upload/image/ot-binoculars-view.png"/>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12595" y="2898064"/>
            <a:ext cx="2425683" cy="1364447"/>
          </a:xfrm>
          <a:prstGeom prst="roundRect">
            <a:avLst>
              <a:gd name="adj" fmla="val 16667"/>
            </a:avLst>
          </a:prstGeom>
          <a:ln>
            <a:noFill/>
          </a:ln>
          <a:effectLst>
            <a:outerShdw blurRad="76200" dist="38100" dir="7800000" algn="tl" rotWithShape="0">
              <a:srgbClr val="000000">
                <a:alpha val="40000"/>
              </a:srgbClr>
            </a:outerShdw>
          </a:effectLst>
          <a:scene3d>
            <a:camera prst="perspectiveContrastingLeftFacing"/>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652120" y="5147048"/>
            <a:ext cx="2520280" cy="230832"/>
          </a:xfrm>
          <a:prstGeom prst="rect">
            <a:avLst/>
          </a:prstGeom>
          <a:noFill/>
        </p:spPr>
        <p:txBody>
          <a:bodyPr wrap="square" rtlCol="0">
            <a:spAutoFit/>
          </a:bodyPr>
          <a:lstStyle/>
          <a:p>
            <a:r>
              <a:rPr lang="fr-FR" sz="900" dirty="0" smtClean="0"/>
              <a:t>Source: </a:t>
            </a:r>
            <a:r>
              <a:rPr lang="fr-FR" sz="900" dirty="0" err="1" smtClean="0"/>
              <a:t>European</a:t>
            </a:r>
            <a:r>
              <a:rPr lang="fr-FR" sz="900" dirty="0" smtClean="0"/>
              <a:t> Commission</a:t>
            </a:r>
            <a:endParaRPr lang="fr-FR" sz="900" dirty="0"/>
          </a:p>
        </p:txBody>
      </p:sp>
      <p:cxnSp>
        <p:nvCxnSpPr>
          <p:cNvPr id="9" name="Connecteur droit 8"/>
          <p:cNvCxnSpPr>
            <a:endCxn id="6" idx="1"/>
          </p:cNvCxnSpPr>
          <p:nvPr/>
        </p:nvCxnSpPr>
        <p:spPr>
          <a:xfrm flipV="1">
            <a:off x="2411760" y="1875224"/>
            <a:ext cx="2486243" cy="8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3923928" y="4050192"/>
            <a:ext cx="1008112"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à coins arrondis 12"/>
          <p:cNvSpPr/>
          <p:nvPr/>
        </p:nvSpPr>
        <p:spPr>
          <a:xfrm>
            <a:off x="251520" y="5793401"/>
            <a:ext cx="8640960" cy="5879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smtClean="0"/>
              <a:t>I </a:t>
            </a:r>
            <a:r>
              <a:rPr lang="fr-FR" b="1" dirty="0" err="1" smtClean="0"/>
              <a:t>will</a:t>
            </a:r>
            <a:r>
              <a:rPr lang="fr-FR" b="1" dirty="0" smtClean="0"/>
              <a:t> </a:t>
            </a:r>
            <a:r>
              <a:rPr lang="fr-FR" b="1" dirty="0" err="1" smtClean="0"/>
              <a:t>recruit</a:t>
            </a:r>
            <a:r>
              <a:rPr lang="fr-FR" b="1" dirty="0" smtClean="0"/>
              <a:t> 1 PhD (2019) and 2 </a:t>
            </a:r>
            <a:r>
              <a:rPr lang="fr-FR" b="1" dirty="0" err="1" smtClean="0"/>
              <a:t>postdocs</a:t>
            </a:r>
            <a:r>
              <a:rPr lang="fr-FR" b="1" dirty="0" smtClean="0"/>
              <a:t> (2018, 2021). Contact me if </a:t>
            </a:r>
            <a:r>
              <a:rPr lang="fr-FR" b="1" dirty="0" err="1" smtClean="0"/>
              <a:t>you</a:t>
            </a:r>
            <a:r>
              <a:rPr lang="fr-FR" b="1" dirty="0" smtClean="0"/>
              <a:t> are </a:t>
            </a:r>
            <a:r>
              <a:rPr lang="fr-FR" b="1" dirty="0" err="1" smtClean="0"/>
              <a:t>interested</a:t>
            </a:r>
            <a:r>
              <a:rPr lang="fr-FR" b="1" dirty="0" smtClean="0"/>
              <a:t>, or spread the </a:t>
            </a:r>
            <a:r>
              <a:rPr lang="fr-FR" b="1" dirty="0" err="1" smtClean="0"/>
              <a:t>word</a:t>
            </a:r>
            <a:r>
              <a:rPr lang="fr-FR" b="1" dirty="0" smtClean="0"/>
              <a:t>!</a:t>
            </a:r>
            <a:endParaRPr lang="fr-FR" b="1" dirty="0"/>
          </a:p>
        </p:txBody>
      </p:sp>
    </p:spTree>
    <p:extLst>
      <p:ext uri="{BB962C8B-B14F-4D97-AF65-F5344CB8AC3E}">
        <p14:creationId xmlns:p14="http://schemas.microsoft.com/office/powerpoint/2010/main" val="1519876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95536" y="2852936"/>
            <a:ext cx="7882898" cy="562074"/>
          </a:xfrm>
        </p:spPr>
        <p:txBody>
          <a:bodyPr/>
          <a:lstStyle/>
          <a:p>
            <a:r>
              <a:rPr lang="en-GB" b="1" dirty="0" smtClean="0"/>
              <a:t>Background material</a:t>
            </a:r>
            <a:endParaRPr lang="en-GB" b="1" dirty="0"/>
          </a:p>
        </p:txBody>
      </p:sp>
    </p:spTree>
    <p:extLst>
      <p:ext uri="{BB962C8B-B14F-4D97-AF65-F5344CB8AC3E}">
        <p14:creationId xmlns:p14="http://schemas.microsoft.com/office/powerpoint/2010/main" val="474238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b="1" dirty="0" smtClean="0"/>
              <a:t>Workflow over project duration</a:t>
            </a:r>
            <a:endParaRPr lang="en-GB" b="1" dirty="0"/>
          </a:p>
        </p:txBody>
      </p:sp>
      <p:sp>
        <p:nvSpPr>
          <p:cNvPr id="5" name="Rectangle 2"/>
          <p:cNvSpPr>
            <a:spLocks noChangeArrowheads="1"/>
          </p:cNvSpPr>
          <p:nvPr/>
        </p:nvSpPr>
        <p:spPr bwMode="auto">
          <a:xfrm>
            <a:off x="1115616" y="17728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69" y="1412776"/>
            <a:ext cx="815860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72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Outreach</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err="1" smtClean="0"/>
              <a:t>Envisioned</a:t>
            </a:r>
            <a:r>
              <a:rPr lang="fr-FR" dirty="0" smtClean="0"/>
              <a:t> </a:t>
            </a:r>
            <a:r>
              <a:rPr lang="fr-FR" dirty="0" err="1" smtClean="0"/>
              <a:t>papers</a:t>
            </a:r>
            <a:endParaRPr lang="fr-FR" dirty="0" smtClean="0"/>
          </a:p>
          <a:p>
            <a:pPr lvl="1"/>
            <a:r>
              <a:rPr lang="fr-FR" dirty="0" smtClean="0"/>
              <a:t>10 original </a:t>
            </a:r>
            <a:r>
              <a:rPr lang="fr-FR" dirty="0" err="1" smtClean="0"/>
              <a:t>papers</a:t>
            </a:r>
            <a:endParaRPr lang="fr-FR" dirty="0" smtClean="0"/>
          </a:p>
          <a:p>
            <a:pPr lvl="1"/>
            <a:endParaRPr lang="fr-FR" dirty="0" smtClean="0"/>
          </a:p>
          <a:p>
            <a:r>
              <a:rPr lang="fr-FR" dirty="0" err="1" smtClean="0"/>
              <a:t>Envisioned</a:t>
            </a:r>
            <a:r>
              <a:rPr lang="fr-FR" dirty="0" smtClean="0"/>
              <a:t> </a:t>
            </a:r>
            <a:r>
              <a:rPr lang="fr-FR" dirty="0" err="1" smtClean="0"/>
              <a:t>conferences</a:t>
            </a:r>
            <a:endParaRPr lang="fr-FR" dirty="0" smtClean="0"/>
          </a:p>
          <a:p>
            <a:pPr lvl="1"/>
            <a:r>
              <a:rPr lang="fr-FR" dirty="0" smtClean="0"/>
              <a:t>LCA </a:t>
            </a:r>
            <a:r>
              <a:rPr lang="fr-FR" dirty="0" err="1" smtClean="0"/>
              <a:t>events</a:t>
            </a:r>
            <a:endParaRPr lang="fr-FR" dirty="0" smtClean="0"/>
          </a:p>
          <a:p>
            <a:pPr lvl="2"/>
            <a:r>
              <a:rPr lang="fr-FR" dirty="0"/>
              <a:t>Life Cycle Management and/or SETAC Europe (</a:t>
            </a:r>
            <a:r>
              <a:rPr lang="fr-FR" dirty="0" err="1"/>
              <a:t>yearly</a:t>
            </a:r>
            <a:r>
              <a:rPr lang="fr-FR" dirty="0"/>
              <a:t>)</a:t>
            </a:r>
          </a:p>
          <a:p>
            <a:pPr lvl="2"/>
            <a:r>
              <a:rPr lang="fr-FR" dirty="0" smtClean="0"/>
              <a:t>LCA Food 2020</a:t>
            </a:r>
          </a:p>
          <a:p>
            <a:pPr lvl="1"/>
            <a:r>
              <a:rPr lang="fr-FR" dirty="0" smtClean="0"/>
              <a:t>Bio-</a:t>
            </a:r>
            <a:r>
              <a:rPr lang="fr-FR" dirty="0" err="1" smtClean="0"/>
              <a:t>economy</a:t>
            </a:r>
            <a:r>
              <a:rPr lang="fr-FR" dirty="0" smtClean="0"/>
              <a:t> </a:t>
            </a:r>
            <a:r>
              <a:rPr lang="fr-FR" dirty="0" err="1" smtClean="0"/>
              <a:t>events</a:t>
            </a:r>
            <a:endParaRPr lang="fr-FR" dirty="0" smtClean="0"/>
          </a:p>
          <a:p>
            <a:pPr lvl="2"/>
            <a:r>
              <a:rPr lang="fr-FR" dirty="0" err="1"/>
              <a:t>BioEconomy</a:t>
            </a:r>
            <a:r>
              <a:rPr lang="fr-FR" dirty="0"/>
              <a:t> </a:t>
            </a:r>
            <a:r>
              <a:rPr lang="fr-FR" dirty="0" err="1"/>
              <a:t>Conference</a:t>
            </a:r>
            <a:r>
              <a:rPr lang="fr-FR" dirty="0"/>
              <a:t> Baden </a:t>
            </a:r>
            <a:r>
              <a:rPr lang="fr-FR" dirty="0" err="1"/>
              <a:t>Wuttenberg</a:t>
            </a:r>
            <a:r>
              <a:rPr lang="fr-FR" dirty="0"/>
              <a:t> </a:t>
            </a:r>
            <a:r>
              <a:rPr lang="fr-FR" dirty="0" smtClean="0"/>
              <a:t>2019</a:t>
            </a:r>
          </a:p>
          <a:p>
            <a:pPr lvl="1"/>
            <a:r>
              <a:rPr lang="fr-FR" dirty="0" err="1" smtClean="0"/>
              <a:t>Circular</a:t>
            </a:r>
            <a:r>
              <a:rPr lang="fr-FR" dirty="0" smtClean="0"/>
              <a:t> </a:t>
            </a:r>
            <a:r>
              <a:rPr lang="fr-FR" dirty="0" err="1" smtClean="0"/>
              <a:t>Economy</a:t>
            </a:r>
            <a:r>
              <a:rPr lang="fr-FR" dirty="0" smtClean="0"/>
              <a:t> </a:t>
            </a:r>
            <a:r>
              <a:rPr lang="fr-FR" dirty="0" err="1" smtClean="0"/>
              <a:t>events</a:t>
            </a:r>
            <a:endParaRPr lang="fr-FR" dirty="0" smtClean="0"/>
          </a:p>
          <a:p>
            <a:pPr lvl="1"/>
            <a:r>
              <a:rPr lang="fr-FR" dirty="0" smtClean="0"/>
              <a:t>Major </a:t>
            </a:r>
            <a:r>
              <a:rPr lang="fr-FR" dirty="0" err="1" smtClean="0"/>
              <a:t>Sustainability</a:t>
            </a:r>
            <a:r>
              <a:rPr lang="fr-FR" dirty="0" smtClean="0"/>
              <a:t> </a:t>
            </a:r>
            <a:r>
              <a:rPr lang="fr-FR" dirty="0" err="1" smtClean="0"/>
              <a:t>events</a:t>
            </a:r>
            <a:endParaRPr lang="fr-FR" dirty="0" smtClean="0"/>
          </a:p>
          <a:p>
            <a:pPr lvl="1"/>
            <a:r>
              <a:rPr lang="fr-FR" dirty="0" smtClean="0"/>
              <a:t>CIGR </a:t>
            </a:r>
            <a:r>
              <a:rPr lang="fr-FR" dirty="0"/>
              <a:t>2020 (</a:t>
            </a:r>
            <a:r>
              <a:rPr lang="fr-FR" dirty="0" err="1"/>
              <a:t>Quebec</a:t>
            </a:r>
            <a:r>
              <a:rPr lang="fr-FR" dirty="0"/>
              <a:t> city) as a </a:t>
            </a:r>
            <a:r>
              <a:rPr lang="fr-FR" dirty="0" err="1"/>
              <a:t>facilitating</a:t>
            </a:r>
            <a:r>
              <a:rPr lang="fr-FR" dirty="0"/>
              <a:t> </a:t>
            </a:r>
            <a:r>
              <a:rPr lang="fr-FR" dirty="0" err="1"/>
              <a:t>thematic</a:t>
            </a:r>
            <a:r>
              <a:rPr lang="fr-FR" dirty="0"/>
              <a:t> </a:t>
            </a:r>
            <a:r>
              <a:rPr lang="fr-FR" dirty="0" err="1" smtClean="0"/>
              <a:t>platform</a:t>
            </a:r>
            <a:endParaRPr lang="fr-FR" dirty="0" smtClean="0"/>
          </a:p>
          <a:p>
            <a:pPr lvl="1"/>
            <a:r>
              <a:rPr lang="fr-FR" dirty="0" err="1" smtClean="0"/>
              <a:t>Own</a:t>
            </a:r>
            <a:r>
              <a:rPr lang="fr-FR" dirty="0" smtClean="0"/>
              <a:t> final </a:t>
            </a:r>
            <a:r>
              <a:rPr lang="fr-FR" dirty="0" err="1" smtClean="0"/>
              <a:t>conference</a:t>
            </a:r>
            <a:r>
              <a:rPr lang="fr-FR" dirty="0" smtClean="0"/>
              <a:t>/workshop </a:t>
            </a:r>
            <a:r>
              <a:rPr lang="fr-FR" dirty="0" err="1" smtClean="0"/>
              <a:t>where</a:t>
            </a:r>
            <a:r>
              <a:rPr lang="fr-FR" dirty="0" smtClean="0"/>
              <a:t> </a:t>
            </a:r>
            <a:r>
              <a:rPr lang="fr-FR" dirty="0" err="1" smtClean="0"/>
              <a:t>platform</a:t>
            </a:r>
            <a:r>
              <a:rPr lang="fr-FR" dirty="0" smtClean="0"/>
              <a:t> </a:t>
            </a:r>
            <a:r>
              <a:rPr lang="fr-FR" dirty="0" err="1" smtClean="0"/>
              <a:t>is</a:t>
            </a:r>
            <a:r>
              <a:rPr lang="fr-FR" dirty="0" smtClean="0"/>
              <a:t> </a:t>
            </a:r>
            <a:r>
              <a:rPr lang="fr-FR" dirty="0" err="1" smtClean="0"/>
              <a:t>presented</a:t>
            </a:r>
            <a:endParaRPr lang="fr-FR" dirty="0" smtClean="0"/>
          </a:p>
          <a:p>
            <a:pPr lvl="1"/>
            <a:endParaRPr lang="fr-FR" dirty="0" smtClean="0"/>
          </a:p>
          <a:p>
            <a:r>
              <a:rPr lang="fr-FR" dirty="0" smtClean="0"/>
              <a:t>Group </a:t>
            </a:r>
            <a:r>
              <a:rPr lang="fr-FR" dirty="0" err="1" smtClean="0"/>
              <a:t>website</a:t>
            </a:r>
            <a:r>
              <a:rPr lang="fr-FR" dirty="0" smtClean="0"/>
              <a:t> </a:t>
            </a:r>
            <a:r>
              <a:rPr lang="fr-FR" dirty="0" err="1" smtClean="0"/>
              <a:t>from</a:t>
            </a:r>
            <a:r>
              <a:rPr lang="fr-FR" dirty="0" smtClean="0"/>
              <a:t> </a:t>
            </a:r>
            <a:r>
              <a:rPr lang="fr-FR" dirty="0" err="1" smtClean="0"/>
              <a:t>start</a:t>
            </a:r>
            <a:endParaRPr lang="fr-FR" dirty="0"/>
          </a:p>
        </p:txBody>
      </p:sp>
      <p:pic>
        <p:nvPicPr>
          <p:cNvPr id="4" name="Image 3"/>
          <p:cNvPicPr>
            <a:picLocks noChangeAspect="1"/>
          </p:cNvPicPr>
          <p:nvPr/>
        </p:nvPicPr>
        <p:blipFill>
          <a:blip r:embed="rId3"/>
          <a:stretch>
            <a:fillRect/>
          </a:stretch>
        </p:blipFill>
        <p:spPr>
          <a:xfrm>
            <a:off x="6300192" y="554284"/>
            <a:ext cx="2272934" cy="2492896"/>
          </a:xfrm>
          <a:prstGeom prst="rect">
            <a:avLst/>
          </a:prstGeom>
        </p:spPr>
      </p:pic>
    </p:spTree>
    <p:extLst>
      <p:ext uri="{BB962C8B-B14F-4D97-AF65-F5344CB8AC3E}">
        <p14:creationId xmlns:p14="http://schemas.microsoft.com/office/powerpoint/2010/main" val="1591586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980729"/>
            <a:ext cx="8229600" cy="4392488"/>
          </a:xfrm>
        </p:spPr>
        <p:txBody>
          <a:bodyPr>
            <a:normAutofit/>
          </a:bodyPr>
          <a:lstStyle/>
          <a:p>
            <a:r>
              <a:rPr lang="fr-FR" sz="2400" dirty="0" err="1" smtClean="0"/>
              <a:t>Maintain</a:t>
            </a:r>
            <a:r>
              <a:rPr lang="fr-FR" sz="2400" dirty="0" smtClean="0"/>
              <a:t> </a:t>
            </a:r>
            <a:r>
              <a:rPr lang="fr-FR" sz="2400" dirty="0" err="1" smtClean="0"/>
              <a:t>momentum</a:t>
            </a:r>
            <a:r>
              <a:rPr lang="fr-FR" sz="2400" dirty="0" smtClean="0"/>
              <a:t> and </a:t>
            </a:r>
            <a:r>
              <a:rPr lang="fr-FR" sz="2400" dirty="0" err="1" smtClean="0"/>
              <a:t>developed</a:t>
            </a:r>
            <a:r>
              <a:rPr lang="fr-FR" sz="2400" dirty="0" smtClean="0"/>
              <a:t> </a:t>
            </a:r>
            <a:r>
              <a:rPr lang="fr-FR" sz="2400" dirty="0" err="1" smtClean="0"/>
              <a:t>competences</a:t>
            </a:r>
            <a:r>
              <a:rPr lang="fr-FR" sz="2400" dirty="0" smtClean="0"/>
              <a:t>:</a:t>
            </a:r>
          </a:p>
          <a:p>
            <a:pPr lvl="1"/>
            <a:r>
              <a:rPr lang="fr-FR" sz="2000" dirty="0" err="1" smtClean="0"/>
              <a:t>Apply</a:t>
            </a:r>
            <a:r>
              <a:rPr lang="fr-FR" sz="2000" dirty="0" smtClean="0"/>
              <a:t> to ERC </a:t>
            </a:r>
            <a:r>
              <a:rPr lang="fr-FR" sz="2000" dirty="0" err="1" smtClean="0"/>
              <a:t>Consolidator</a:t>
            </a:r>
            <a:r>
              <a:rPr lang="fr-FR" sz="2000" dirty="0" smtClean="0"/>
              <a:t> (</a:t>
            </a:r>
            <a:r>
              <a:rPr lang="fr-FR" sz="2000" dirty="0" err="1" smtClean="0"/>
              <a:t>year</a:t>
            </a:r>
            <a:r>
              <a:rPr lang="fr-FR" sz="2000" dirty="0" smtClean="0"/>
              <a:t> 3)</a:t>
            </a:r>
          </a:p>
          <a:p>
            <a:pPr lvl="1"/>
            <a:r>
              <a:rPr lang="fr-FR" sz="2000" dirty="0" err="1" smtClean="0"/>
              <a:t>Apply</a:t>
            </a:r>
            <a:r>
              <a:rPr lang="fr-FR" sz="2000" dirty="0" smtClean="0"/>
              <a:t> to Horizon 2020 in 2019 (</a:t>
            </a:r>
            <a:r>
              <a:rPr lang="fr-FR" sz="2000" dirty="0" err="1" smtClean="0"/>
              <a:t>year</a:t>
            </a:r>
            <a:r>
              <a:rPr lang="fr-FR" sz="2000" dirty="0" smtClean="0"/>
              <a:t> 2) and/or national calls (ANR), as </a:t>
            </a:r>
            <a:r>
              <a:rPr lang="fr-FR" sz="2000" dirty="0" err="1" smtClean="0"/>
              <a:t>project</a:t>
            </a:r>
            <a:r>
              <a:rPr lang="fr-FR" sz="2000" dirty="0" smtClean="0"/>
              <a:t> </a:t>
            </a:r>
            <a:r>
              <a:rPr lang="fr-FR" sz="2000" dirty="0" err="1" smtClean="0"/>
              <a:t>partner</a:t>
            </a:r>
            <a:endParaRPr lang="fr-FR" sz="2000" dirty="0" smtClean="0"/>
          </a:p>
          <a:p>
            <a:pPr lvl="1"/>
            <a:endParaRPr lang="fr-FR" sz="2400" dirty="0"/>
          </a:p>
          <a:p>
            <a:pPr marL="514350" indent="-457200"/>
            <a:r>
              <a:rPr lang="fr-FR" sz="2400" dirty="0" smtClean="0"/>
              <a:t>Position the group as key </a:t>
            </a:r>
            <a:r>
              <a:rPr lang="fr-FR" sz="2400" dirty="0" err="1" smtClean="0"/>
              <a:t>bioeconomy</a:t>
            </a:r>
            <a:r>
              <a:rPr lang="fr-FR" sz="2400" dirty="0" smtClean="0"/>
              <a:t> leader</a:t>
            </a:r>
          </a:p>
          <a:p>
            <a:pPr marL="914400" lvl="1" indent="-457200"/>
            <a:r>
              <a:rPr lang="fr-FR" sz="2000" dirty="0" err="1" smtClean="0"/>
              <a:t>Organize</a:t>
            </a:r>
            <a:r>
              <a:rPr lang="fr-FR" sz="2000" dirty="0" smtClean="0"/>
              <a:t> a final </a:t>
            </a:r>
            <a:r>
              <a:rPr lang="fr-FR" sz="2000" dirty="0" err="1" smtClean="0"/>
              <a:t>conference</a:t>
            </a:r>
            <a:r>
              <a:rPr lang="fr-FR" sz="2000" dirty="0" smtClean="0"/>
              <a:t> or workshop at </a:t>
            </a:r>
            <a:r>
              <a:rPr lang="fr-FR" sz="2000" dirty="0" err="1" smtClean="0"/>
              <a:t>year</a:t>
            </a:r>
            <a:r>
              <a:rPr lang="fr-FR" sz="2000" dirty="0" smtClean="0"/>
              <a:t> 3 </a:t>
            </a:r>
            <a:r>
              <a:rPr lang="fr-FR" sz="2000" dirty="0" err="1" smtClean="0"/>
              <a:t>where</a:t>
            </a:r>
            <a:r>
              <a:rPr lang="fr-FR" sz="2000" dirty="0" smtClean="0"/>
              <a:t> </a:t>
            </a:r>
            <a:r>
              <a:rPr lang="fr-FR" sz="2000" dirty="0" err="1" smtClean="0"/>
              <a:t>platform</a:t>
            </a:r>
            <a:r>
              <a:rPr lang="fr-FR" sz="2000" dirty="0" smtClean="0"/>
              <a:t> </a:t>
            </a:r>
            <a:r>
              <a:rPr lang="fr-FR" sz="2000" dirty="0" err="1" smtClean="0"/>
              <a:t>will</a:t>
            </a:r>
            <a:r>
              <a:rPr lang="fr-FR" sz="2000" dirty="0" smtClean="0"/>
              <a:t> </a:t>
            </a:r>
            <a:r>
              <a:rPr lang="fr-FR" sz="2000" dirty="0" err="1" smtClean="0"/>
              <a:t>be</a:t>
            </a:r>
            <a:r>
              <a:rPr lang="fr-FR" sz="2000" dirty="0" smtClean="0"/>
              <a:t> </a:t>
            </a:r>
            <a:r>
              <a:rPr lang="fr-FR" sz="2000" dirty="0" err="1" smtClean="0"/>
              <a:t>presented</a:t>
            </a:r>
            <a:endParaRPr lang="fr-FR" sz="2000" dirty="0" smtClean="0"/>
          </a:p>
          <a:p>
            <a:pPr marL="914400" lvl="1" indent="-457200"/>
            <a:r>
              <a:rPr lang="fr-FR" sz="2000" dirty="0" smtClean="0"/>
              <a:t>Start </a:t>
            </a:r>
            <a:r>
              <a:rPr lang="fr-FR" sz="2000" dirty="0" err="1" smtClean="0"/>
              <a:t>own</a:t>
            </a:r>
            <a:r>
              <a:rPr lang="fr-FR" sz="2000" dirty="0" smtClean="0"/>
              <a:t> </a:t>
            </a:r>
            <a:r>
              <a:rPr lang="fr-FR" sz="2000" dirty="0" err="1" smtClean="0"/>
              <a:t>bioeconomy</a:t>
            </a:r>
            <a:r>
              <a:rPr lang="fr-FR" sz="2000" dirty="0" smtClean="0"/>
              <a:t> journal</a:t>
            </a:r>
            <a:endParaRPr lang="fr-FR" sz="2000" dirty="0"/>
          </a:p>
        </p:txBody>
      </p:sp>
      <p:sp>
        <p:nvSpPr>
          <p:cNvPr id="3" name="Titre 2"/>
          <p:cNvSpPr>
            <a:spLocks noGrp="1"/>
          </p:cNvSpPr>
          <p:nvPr>
            <p:ph type="title"/>
          </p:nvPr>
        </p:nvSpPr>
        <p:spPr/>
        <p:txBody>
          <a:bodyPr/>
          <a:lstStyle/>
          <a:p>
            <a:r>
              <a:rPr lang="fr-FR" dirty="0" smtClean="0"/>
              <a:t>Beyond the </a:t>
            </a:r>
            <a:r>
              <a:rPr lang="fr-FR" dirty="0" err="1" smtClean="0"/>
              <a:t>project</a:t>
            </a:r>
            <a:endParaRPr lang="fr-FR" dirty="0"/>
          </a:p>
        </p:txBody>
      </p:sp>
    </p:spTree>
    <p:extLst>
      <p:ext uri="{BB962C8B-B14F-4D97-AF65-F5344CB8AC3E}">
        <p14:creationId xmlns:p14="http://schemas.microsoft.com/office/powerpoint/2010/main" val="3526413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Outline</a:t>
            </a:r>
            <a:endParaRPr lang="fr-FR" b="1" dirty="0"/>
          </a:p>
        </p:txBody>
      </p:sp>
      <p:sp>
        <p:nvSpPr>
          <p:cNvPr id="3" name="Espace réservé du contenu 2"/>
          <p:cNvSpPr>
            <a:spLocks noGrp="1"/>
          </p:cNvSpPr>
          <p:nvPr>
            <p:ph idx="1"/>
          </p:nvPr>
        </p:nvSpPr>
        <p:spPr/>
        <p:txBody>
          <a:bodyPr/>
          <a:lstStyle/>
          <a:p>
            <a:r>
              <a:rPr lang="fr-FR" dirty="0" err="1" smtClean="0"/>
              <a:t>Make</a:t>
            </a:r>
            <a:r>
              <a:rPr lang="fr-FR" dirty="0" smtClean="0"/>
              <a:t> Our </a:t>
            </a:r>
            <a:r>
              <a:rPr lang="fr-FR" dirty="0" err="1" smtClean="0"/>
              <a:t>Planet</a:t>
            </a:r>
            <a:r>
              <a:rPr lang="fr-FR" dirty="0" smtClean="0"/>
              <a:t> Great </a:t>
            </a:r>
            <a:r>
              <a:rPr lang="fr-FR" dirty="0" err="1" smtClean="0"/>
              <a:t>Again</a:t>
            </a:r>
            <a:r>
              <a:rPr lang="fr-FR" dirty="0" smtClean="0"/>
              <a:t> / French initiatives</a:t>
            </a:r>
          </a:p>
          <a:p>
            <a:r>
              <a:rPr lang="fr-FR" dirty="0" err="1" smtClean="0"/>
              <a:t>Cambioscope</a:t>
            </a:r>
            <a:r>
              <a:rPr lang="fr-FR" dirty="0" smtClean="0"/>
              <a:t> </a:t>
            </a:r>
            <a:r>
              <a:rPr lang="fr-FR" dirty="0" err="1" smtClean="0"/>
              <a:t>project</a:t>
            </a:r>
            <a:r>
              <a:rPr lang="fr-FR" dirty="0" smtClean="0"/>
              <a:t> and LISBP </a:t>
            </a:r>
            <a:r>
              <a:rPr lang="fr-FR" dirty="0" err="1" smtClean="0"/>
              <a:t>lab</a:t>
            </a:r>
            <a:endParaRPr lang="fr-FR" dirty="0" smtClean="0"/>
          </a:p>
          <a:p>
            <a:r>
              <a:rPr lang="fr-FR" dirty="0" err="1" smtClean="0"/>
              <a:t>Upcoming</a:t>
            </a:r>
            <a:r>
              <a:rPr lang="fr-FR" dirty="0" smtClean="0"/>
              <a:t> </a:t>
            </a:r>
            <a:r>
              <a:rPr lang="fr-FR" dirty="0" err="1" smtClean="0"/>
              <a:t>opportunities</a:t>
            </a:r>
            <a:endParaRPr lang="fr-FR" dirty="0"/>
          </a:p>
        </p:txBody>
      </p:sp>
    </p:spTree>
    <p:extLst>
      <p:ext uri="{BB962C8B-B14F-4D97-AF65-F5344CB8AC3E}">
        <p14:creationId xmlns:p14="http://schemas.microsoft.com/office/powerpoint/2010/main" val="4290666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18425"/>
            <a:ext cx="7882898" cy="562074"/>
          </a:xfrm>
        </p:spPr>
        <p:txBody>
          <a:bodyPr/>
          <a:lstStyle/>
          <a:p>
            <a:r>
              <a:rPr lang="fr-FR" b="1" dirty="0" err="1" smtClean="0"/>
              <a:t>Make</a:t>
            </a:r>
            <a:r>
              <a:rPr lang="fr-FR" b="1" dirty="0" smtClean="0"/>
              <a:t> Our </a:t>
            </a:r>
            <a:r>
              <a:rPr lang="fr-FR" b="1" dirty="0" err="1" smtClean="0"/>
              <a:t>Planet</a:t>
            </a:r>
            <a:r>
              <a:rPr lang="fr-FR" b="1" dirty="0" smtClean="0"/>
              <a:t> Great </a:t>
            </a:r>
            <a:r>
              <a:rPr lang="fr-FR" b="1" dirty="0" err="1" smtClean="0"/>
              <a:t>Again</a:t>
            </a:r>
            <a:r>
              <a:rPr lang="fr-FR" b="1" dirty="0" smtClean="0"/>
              <a:t> (MOPGA)</a:t>
            </a:r>
            <a:endParaRPr lang="fr-FR" b="1" dirty="0"/>
          </a:p>
        </p:txBody>
      </p:sp>
      <p:pic>
        <p:nvPicPr>
          <p:cNvPr id="5" name="Image 4"/>
          <p:cNvPicPr>
            <a:picLocks noChangeAspect="1"/>
          </p:cNvPicPr>
          <p:nvPr/>
        </p:nvPicPr>
        <p:blipFill>
          <a:blip r:embed="rId2"/>
          <a:stretch>
            <a:fillRect/>
          </a:stretch>
        </p:blipFill>
        <p:spPr>
          <a:xfrm>
            <a:off x="7878672" y="43947"/>
            <a:ext cx="1199024" cy="1199024"/>
          </a:xfrm>
          <a:prstGeom prst="rect">
            <a:avLst/>
          </a:prstGeom>
        </p:spPr>
      </p:pic>
      <p:sp>
        <p:nvSpPr>
          <p:cNvPr id="6" name="Espace réservé du contenu 2"/>
          <p:cNvSpPr txBox="1">
            <a:spLocks/>
          </p:cNvSpPr>
          <p:nvPr/>
        </p:nvSpPr>
        <p:spPr>
          <a:xfrm>
            <a:off x="236401" y="1269709"/>
            <a:ext cx="5355597" cy="37165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Narrow" panose="020B060602020203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800" dirty="0" smtClean="0"/>
              <a:t>French </a:t>
            </a:r>
            <a:r>
              <a:rPr lang="fr-FR" sz="2800" dirty="0" err="1" smtClean="0"/>
              <a:t>President’s</a:t>
            </a:r>
            <a:r>
              <a:rPr lang="fr-FR" sz="2800" dirty="0" smtClean="0"/>
              <a:t> initiative</a:t>
            </a:r>
          </a:p>
          <a:p>
            <a:pPr marL="0" indent="0">
              <a:buNone/>
            </a:pPr>
            <a:endParaRPr lang="fr-FR" sz="2800" dirty="0" smtClean="0"/>
          </a:p>
          <a:p>
            <a:r>
              <a:rPr lang="fr-FR" sz="2800" dirty="0" smtClean="0"/>
              <a:t>3 key topics</a:t>
            </a:r>
          </a:p>
          <a:p>
            <a:pPr lvl="1"/>
            <a:r>
              <a:rPr lang="fr-FR" sz="2400" dirty="0" err="1" smtClean="0"/>
              <a:t>Earth</a:t>
            </a:r>
            <a:r>
              <a:rPr lang="fr-FR" sz="2400" dirty="0" smtClean="0"/>
              <a:t> System</a:t>
            </a:r>
          </a:p>
          <a:p>
            <a:pPr lvl="1"/>
            <a:r>
              <a:rPr lang="fr-FR" sz="2400" dirty="0" err="1" smtClean="0"/>
              <a:t>Climate</a:t>
            </a:r>
            <a:r>
              <a:rPr lang="fr-FR" sz="2400" dirty="0" smtClean="0"/>
              <a:t> Change &amp; </a:t>
            </a:r>
            <a:r>
              <a:rPr lang="fr-FR" sz="2400" dirty="0" err="1" smtClean="0"/>
              <a:t>Sustainability</a:t>
            </a:r>
            <a:endParaRPr lang="fr-FR" sz="2400" dirty="0" smtClean="0"/>
          </a:p>
          <a:p>
            <a:pPr lvl="1"/>
            <a:r>
              <a:rPr lang="fr-FR" sz="2400" dirty="0" err="1" smtClean="0"/>
              <a:t>Energy</a:t>
            </a:r>
            <a:r>
              <a:rPr lang="fr-FR" sz="2400" dirty="0" smtClean="0"/>
              <a:t> Transition</a:t>
            </a:r>
          </a:p>
          <a:p>
            <a:pPr marL="457200" lvl="1" indent="0">
              <a:buNone/>
            </a:pPr>
            <a:endParaRPr lang="fr-FR" sz="2400" dirty="0" smtClean="0"/>
          </a:p>
          <a:p>
            <a:r>
              <a:rPr lang="fr-FR" sz="2800" dirty="0" smtClean="0"/>
              <a:t>Call </a:t>
            </a:r>
            <a:r>
              <a:rPr lang="fr-FR" sz="2800" dirty="0" err="1" smtClean="0"/>
              <a:t>also</a:t>
            </a:r>
            <a:r>
              <a:rPr lang="fr-FR" sz="2800" dirty="0" smtClean="0"/>
              <a:t> </a:t>
            </a:r>
            <a:r>
              <a:rPr lang="fr-FR" sz="2800" dirty="0" err="1" smtClean="0"/>
              <a:t>launched</a:t>
            </a:r>
            <a:r>
              <a:rPr lang="fr-FR" sz="2800" dirty="0" smtClean="0"/>
              <a:t> in Germany</a:t>
            </a:r>
            <a:endParaRPr lang="fr-FR" sz="2800" dirty="0"/>
          </a:p>
        </p:txBody>
      </p:sp>
      <p:sp>
        <p:nvSpPr>
          <p:cNvPr id="3" name="Rectangle à coins arrondis 2"/>
          <p:cNvSpPr/>
          <p:nvPr/>
        </p:nvSpPr>
        <p:spPr>
          <a:xfrm>
            <a:off x="6077851" y="1479983"/>
            <a:ext cx="2448272" cy="8433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t>Round 1: </a:t>
            </a:r>
          </a:p>
          <a:p>
            <a:pPr algn="ctr"/>
            <a:r>
              <a:rPr lang="fr-FR" dirty="0" smtClean="0"/>
              <a:t>1822 applications</a:t>
            </a:r>
            <a:endParaRPr lang="fr-FR" dirty="0"/>
          </a:p>
        </p:txBody>
      </p:sp>
      <p:sp>
        <p:nvSpPr>
          <p:cNvPr id="7" name="Flèche vers le bas 6"/>
          <p:cNvSpPr/>
          <p:nvPr/>
        </p:nvSpPr>
        <p:spPr>
          <a:xfrm>
            <a:off x="6451788" y="2469883"/>
            <a:ext cx="648072" cy="54006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8" name="Rectangle à coins arrondis 7"/>
          <p:cNvSpPr/>
          <p:nvPr/>
        </p:nvSpPr>
        <p:spPr>
          <a:xfrm>
            <a:off x="6156372" y="3120132"/>
            <a:ext cx="2448272" cy="7772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t>Round 2: Long </a:t>
            </a:r>
            <a:r>
              <a:rPr lang="fr-FR" dirty="0" err="1" smtClean="0"/>
              <a:t>form</a:t>
            </a:r>
            <a:endParaRPr lang="fr-FR" dirty="0"/>
          </a:p>
        </p:txBody>
      </p:sp>
      <p:sp>
        <p:nvSpPr>
          <p:cNvPr id="9" name="ZoneTexte 8"/>
          <p:cNvSpPr txBox="1"/>
          <p:nvPr/>
        </p:nvSpPr>
        <p:spPr>
          <a:xfrm>
            <a:off x="7070364" y="2455949"/>
            <a:ext cx="2232248" cy="369332"/>
          </a:xfrm>
          <a:prstGeom prst="rect">
            <a:avLst/>
          </a:prstGeom>
          <a:noFill/>
        </p:spPr>
        <p:txBody>
          <a:bodyPr wrap="square" rtlCol="0">
            <a:spAutoFit/>
          </a:bodyPr>
          <a:lstStyle/>
          <a:p>
            <a:r>
              <a:rPr lang="en-US" i="1" dirty="0" smtClean="0"/>
              <a:t>450 screened out</a:t>
            </a:r>
            <a:endParaRPr lang="en-US" i="1" dirty="0"/>
          </a:p>
        </p:txBody>
      </p:sp>
      <p:sp>
        <p:nvSpPr>
          <p:cNvPr id="10" name="Rectangle à coins arrondis 9"/>
          <p:cNvSpPr/>
          <p:nvPr/>
        </p:nvSpPr>
        <p:spPr>
          <a:xfrm>
            <a:off x="5412658" y="4792879"/>
            <a:ext cx="3679786" cy="936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t>Round 3: Project </a:t>
            </a:r>
            <a:r>
              <a:rPr lang="fr-FR" dirty="0" err="1" smtClean="0"/>
              <a:t>proposal</a:t>
            </a:r>
            <a:r>
              <a:rPr lang="fr-FR" dirty="0" smtClean="0"/>
              <a:t>. Chair of panel: Prof. </a:t>
            </a:r>
            <a:r>
              <a:rPr lang="fr-FR" dirty="0" err="1" smtClean="0"/>
              <a:t>Corrine</a:t>
            </a:r>
            <a:r>
              <a:rPr lang="fr-FR" dirty="0" smtClean="0"/>
              <a:t> Le </a:t>
            </a:r>
            <a:r>
              <a:rPr lang="fr-FR" dirty="0" err="1" smtClean="0"/>
              <a:t>Quéré</a:t>
            </a:r>
            <a:r>
              <a:rPr lang="fr-FR" dirty="0" smtClean="0"/>
              <a:t>. 127 experts </a:t>
            </a:r>
            <a:r>
              <a:rPr lang="fr-FR" dirty="0" err="1" smtClean="0"/>
              <a:t>contacted</a:t>
            </a:r>
            <a:endParaRPr lang="fr-FR" dirty="0"/>
          </a:p>
        </p:txBody>
      </p:sp>
      <p:sp>
        <p:nvSpPr>
          <p:cNvPr id="11" name="Flèche vers le bas 10"/>
          <p:cNvSpPr/>
          <p:nvPr/>
        </p:nvSpPr>
        <p:spPr>
          <a:xfrm>
            <a:off x="6441956" y="4097128"/>
            <a:ext cx="648072" cy="54006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2" name="ZoneTexte 11"/>
          <p:cNvSpPr txBox="1"/>
          <p:nvPr/>
        </p:nvSpPr>
        <p:spPr>
          <a:xfrm>
            <a:off x="7090028" y="4053698"/>
            <a:ext cx="2232248" cy="646331"/>
          </a:xfrm>
          <a:prstGeom prst="rect">
            <a:avLst/>
          </a:prstGeom>
          <a:noFill/>
        </p:spPr>
        <p:txBody>
          <a:bodyPr wrap="square" rtlCol="0">
            <a:spAutoFit/>
          </a:bodyPr>
          <a:lstStyle/>
          <a:p>
            <a:r>
              <a:rPr lang="en-US" i="1" dirty="0"/>
              <a:t>9</a:t>
            </a:r>
            <a:r>
              <a:rPr lang="en-US" i="1" dirty="0" smtClean="0"/>
              <a:t>0 screened out; 57/90 did apply</a:t>
            </a:r>
            <a:endParaRPr lang="en-US" i="1" dirty="0"/>
          </a:p>
        </p:txBody>
      </p:sp>
      <p:sp>
        <p:nvSpPr>
          <p:cNvPr id="13" name="Flèche vers le bas 12"/>
          <p:cNvSpPr/>
          <p:nvPr/>
        </p:nvSpPr>
        <p:spPr>
          <a:xfrm>
            <a:off x="6492091" y="5872337"/>
            <a:ext cx="648072" cy="54006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4" name="ZoneTexte 13"/>
          <p:cNvSpPr txBox="1"/>
          <p:nvPr/>
        </p:nvSpPr>
        <p:spPr>
          <a:xfrm>
            <a:off x="5909362" y="6459172"/>
            <a:ext cx="2901559" cy="369332"/>
          </a:xfrm>
          <a:prstGeom prst="rect">
            <a:avLst/>
          </a:prstGeom>
          <a:noFill/>
        </p:spPr>
        <p:txBody>
          <a:bodyPr wrap="square" rtlCol="0">
            <a:spAutoFit/>
          </a:bodyPr>
          <a:lstStyle/>
          <a:p>
            <a:r>
              <a:rPr lang="en-US" i="1" dirty="0" smtClean="0"/>
              <a:t>18 projects selected</a:t>
            </a:r>
            <a:endParaRPr lang="en-US" i="1" dirty="0"/>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84" y="4914150"/>
            <a:ext cx="3782111" cy="1891056"/>
          </a:xfrm>
          <a:prstGeom prst="rect">
            <a:avLst/>
          </a:prstGeom>
        </p:spPr>
      </p:pic>
      <p:sp>
        <p:nvSpPr>
          <p:cNvPr id="20" name="Rectangle 19"/>
          <p:cNvSpPr/>
          <p:nvPr/>
        </p:nvSpPr>
        <p:spPr>
          <a:xfrm>
            <a:off x="3881395" y="6449727"/>
            <a:ext cx="330565" cy="408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479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à coins arrondis 18"/>
          <p:cNvSpPr/>
          <p:nvPr/>
        </p:nvSpPr>
        <p:spPr>
          <a:xfrm>
            <a:off x="611560" y="809996"/>
            <a:ext cx="8424936" cy="5715348"/>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re 1"/>
          <p:cNvSpPr>
            <a:spLocks noGrp="1"/>
          </p:cNvSpPr>
          <p:nvPr>
            <p:ph type="title"/>
          </p:nvPr>
        </p:nvSpPr>
        <p:spPr/>
        <p:txBody>
          <a:bodyPr/>
          <a:lstStyle/>
          <a:p>
            <a:r>
              <a:rPr lang="fr-FR" b="1" dirty="0" err="1" smtClean="0"/>
              <a:t>Integration</a:t>
            </a:r>
            <a:r>
              <a:rPr lang="fr-FR" b="1" dirty="0" smtClean="0"/>
              <a:t> </a:t>
            </a:r>
            <a:r>
              <a:rPr lang="fr-FR" b="1" dirty="0" err="1" smtClean="0"/>
              <a:t>with</a:t>
            </a:r>
            <a:r>
              <a:rPr lang="fr-FR" b="1" dirty="0" smtClean="0"/>
              <a:t> </a:t>
            </a:r>
            <a:r>
              <a:rPr lang="fr-FR" b="1" dirty="0" err="1" smtClean="0"/>
              <a:t>hosting</a:t>
            </a:r>
            <a:r>
              <a:rPr lang="fr-FR" b="1" dirty="0" smtClean="0"/>
              <a:t> </a:t>
            </a:r>
            <a:r>
              <a:rPr lang="fr-FR" b="1" dirty="0" err="1" smtClean="0"/>
              <a:t>lab</a:t>
            </a:r>
            <a:endParaRPr lang="fr-FR" b="1" dirty="0"/>
          </a:p>
        </p:txBody>
      </p:sp>
      <p:pic>
        <p:nvPicPr>
          <p:cNvPr id="4" name="Image 3"/>
          <p:cNvPicPr>
            <a:picLocks noChangeAspect="1"/>
          </p:cNvPicPr>
          <p:nvPr/>
        </p:nvPicPr>
        <p:blipFill>
          <a:blip r:embed="rId3">
            <a:duotone>
              <a:prstClr val="black"/>
              <a:schemeClr val="accent3">
                <a:tint val="45000"/>
                <a:satMod val="400000"/>
              </a:schemeClr>
            </a:duotone>
          </a:blip>
          <a:stretch>
            <a:fillRect/>
          </a:stretch>
        </p:blipFill>
        <p:spPr>
          <a:xfrm>
            <a:off x="3240469" y="2727920"/>
            <a:ext cx="1905000" cy="1905000"/>
          </a:xfrm>
          <a:prstGeom prst="rect">
            <a:avLst/>
          </a:prstGeom>
        </p:spPr>
      </p:pic>
      <p:pic>
        <p:nvPicPr>
          <p:cNvPr id="5" name="Image 4"/>
          <p:cNvPicPr>
            <a:picLocks noChangeAspect="1"/>
          </p:cNvPicPr>
          <p:nvPr/>
        </p:nvPicPr>
        <p:blipFill>
          <a:blip r:embed="rId3"/>
          <a:stretch>
            <a:fillRect/>
          </a:stretch>
        </p:blipFill>
        <p:spPr>
          <a:xfrm>
            <a:off x="3240469" y="4620344"/>
            <a:ext cx="1905000" cy="1905000"/>
          </a:xfrm>
          <a:prstGeom prst="rect">
            <a:avLst/>
          </a:prstGeom>
        </p:spPr>
      </p:pic>
      <p:pic>
        <p:nvPicPr>
          <p:cNvPr id="6" name="Image 5"/>
          <p:cNvPicPr>
            <a:picLocks noChangeAspect="1"/>
          </p:cNvPicPr>
          <p:nvPr/>
        </p:nvPicPr>
        <p:blipFill>
          <a:blip r:embed="rId3"/>
          <a:stretch>
            <a:fillRect/>
          </a:stretch>
        </p:blipFill>
        <p:spPr>
          <a:xfrm>
            <a:off x="1335469" y="2727920"/>
            <a:ext cx="1905000" cy="1905000"/>
          </a:xfrm>
          <a:prstGeom prst="rect">
            <a:avLst/>
          </a:prstGeom>
        </p:spPr>
      </p:pic>
      <p:pic>
        <p:nvPicPr>
          <p:cNvPr id="7" name="Image 6"/>
          <p:cNvPicPr>
            <a:picLocks noChangeAspect="1"/>
          </p:cNvPicPr>
          <p:nvPr/>
        </p:nvPicPr>
        <p:blipFill>
          <a:blip r:embed="rId3">
            <a:duotone>
              <a:prstClr val="black"/>
              <a:schemeClr val="accent3">
                <a:tint val="45000"/>
                <a:satMod val="400000"/>
              </a:schemeClr>
            </a:duotone>
          </a:blip>
          <a:stretch>
            <a:fillRect/>
          </a:stretch>
        </p:blipFill>
        <p:spPr>
          <a:xfrm>
            <a:off x="4716016" y="2727920"/>
            <a:ext cx="1905000" cy="1905000"/>
          </a:xfrm>
          <a:prstGeom prst="rect">
            <a:avLst/>
          </a:prstGeom>
        </p:spPr>
      </p:pic>
      <p:sp>
        <p:nvSpPr>
          <p:cNvPr id="8" name="ZoneTexte 7"/>
          <p:cNvSpPr txBox="1"/>
          <p:nvPr/>
        </p:nvSpPr>
        <p:spPr>
          <a:xfrm>
            <a:off x="3711614" y="5124400"/>
            <a:ext cx="788377" cy="830997"/>
          </a:xfrm>
          <a:prstGeom prst="rect">
            <a:avLst/>
          </a:prstGeom>
          <a:noFill/>
        </p:spPr>
        <p:txBody>
          <a:bodyPr wrap="square" rtlCol="0">
            <a:spAutoFit/>
          </a:bodyPr>
          <a:lstStyle/>
          <a:p>
            <a:r>
              <a:rPr lang="en-GB" sz="1600" dirty="0" err="1" smtClean="0">
                <a:latin typeface="Arial Narrow" charset="0"/>
                <a:ea typeface="Arial Narrow" charset="0"/>
                <a:cs typeface="Arial Narrow" charset="0"/>
              </a:rPr>
              <a:t>Conse-quential</a:t>
            </a:r>
            <a:r>
              <a:rPr lang="en-GB" sz="1600" dirty="0" smtClean="0">
                <a:latin typeface="Arial Narrow" charset="0"/>
                <a:ea typeface="Arial Narrow" charset="0"/>
                <a:cs typeface="Arial Narrow" charset="0"/>
              </a:rPr>
              <a:t> LCA</a:t>
            </a:r>
            <a:endParaRPr lang="en-GB" sz="1600" dirty="0">
              <a:latin typeface="Arial Narrow" charset="0"/>
              <a:ea typeface="Arial Narrow" charset="0"/>
              <a:cs typeface="Arial Narrow" charset="0"/>
            </a:endParaRPr>
          </a:p>
        </p:txBody>
      </p:sp>
      <p:sp>
        <p:nvSpPr>
          <p:cNvPr id="9" name="ZoneTexte 8"/>
          <p:cNvSpPr txBox="1"/>
          <p:nvPr/>
        </p:nvSpPr>
        <p:spPr>
          <a:xfrm>
            <a:off x="1692277" y="3271192"/>
            <a:ext cx="1008112" cy="584775"/>
          </a:xfrm>
          <a:prstGeom prst="rect">
            <a:avLst/>
          </a:prstGeom>
          <a:noFill/>
        </p:spPr>
        <p:txBody>
          <a:bodyPr wrap="square" rtlCol="0">
            <a:spAutoFit/>
          </a:bodyPr>
          <a:lstStyle/>
          <a:p>
            <a:r>
              <a:rPr lang="en-GB" sz="1600" smtClean="0">
                <a:latin typeface="Arial Narrow" charset="0"/>
                <a:ea typeface="Arial Narrow" charset="0"/>
                <a:cs typeface="Arial Narrow" charset="0"/>
              </a:rPr>
              <a:t>Upstream modelling</a:t>
            </a:r>
            <a:endParaRPr lang="en-GB" sz="1600" dirty="0">
              <a:latin typeface="Arial Narrow" charset="0"/>
              <a:ea typeface="Arial Narrow" charset="0"/>
              <a:cs typeface="Arial Narrow" charset="0"/>
            </a:endParaRPr>
          </a:p>
        </p:txBody>
      </p:sp>
      <p:sp>
        <p:nvSpPr>
          <p:cNvPr id="10" name="ZoneTexte 9"/>
          <p:cNvSpPr txBox="1"/>
          <p:nvPr/>
        </p:nvSpPr>
        <p:spPr>
          <a:xfrm>
            <a:off x="3635896" y="3175336"/>
            <a:ext cx="1008112" cy="1077218"/>
          </a:xfrm>
          <a:prstGeom prst="rect">
            <a:avLst/>
          </a:prstGeom>
          <a:noFill/>
        </p:spPr>
        <p:txBody>
          <a:bodyPr wrap="square" rtlCol="0">
            <a:spAutoFit/>
          </a:bodyPr>
          <a:lstStyle/>
          <a:p>
            <a:r>
              <a:rPr lang="en-GB" sz="1600" dirty="0" smtClean="0">
                <a:latin typeface="Arial Narrow" charset="0"/>
                <a:ea typeface="Arial Narrow" charset="0"/>
                <a:cs typeface="Arial Narrow" charset="0"/>
              </a:rPr>
              <a:t>Process modelling / upscaling </a:t>
            </a:r>
            <a:r>
              <a:rPr lang="en-GB" sz="1600" smtClean="0">
                <a:latin typeface="Arial Narrow" charset="0"/>
                <a:ea typeface="Arial Narrow" charset="0"/>
                <a:cs typeface="Arial Narrow" charset="0"/>
              </a:rPr>
              <a:t>/ simulation</a:t>
            </a:r>
            <a:endParaRPr lang="en-GB" sz="1600" dirty="0">
              <a:latin typeface="Arial Narrow" charset="0"/>
              <a:ea typeface="Arial Narrow" charset="0"/>
              <a:cs typeface="Arial Narrow" charset="0"/>
            </a:endParaRPr>
          </a:p>
        </p:txBody>
      </p:sp>
      <p:sp>
        <p:nvSpPr>
          <p:cNvPr id="12" name="ZoneTexte 11"/>
          <p:cNvSpPr txBox="1"/>
          <p:nvPr/>
        </p:nvSpPr>
        <p:spPr>
          <a:xfrm>
            <a:off x="5076056" y="3175336"/>
            <a:ext cx="1008112" cy="584775"/>
          </a:xfrm>
          <a:prstGeom prst="rect">
            <a:avLst/>
          </a:prstGeom>
          <a:noFill/>
        </p:spPr>
        <p:txBody>
          <a:bodyPr wrap="square" rtlCol="0">
            <a:spAutoFit/>
          </a:bodyPr>
          <a:lstStyle/>
          <a:p>
            <a:r>
              <a:rPr lang="en-GB" sz="1600" dirty="0" err="1" smtClean="0">
                <a:latin typeface="Arial Narrow" charset="0"/>
                <a:ea typeface="Arial Narrow" charset="0"/>
                <a:cs typeface="Arial Narrow" charset="0"/>
              </a:rPr>
              <a:t>DyPLCA</a:t>
            </a:r>
            <a:r>
              <a:rPr lang="en-GB" sz="1600" dirty="0" smtClean="0">
                <a:latin typeface="Arial Narrow" charset="0"/>
                <a:ea typeface="Arial Narrow" charset="0"/>
                <a:cs typeface="Arial Narrow" charset="0"/>
              </a:rPr>
              <a:t> platform</a:t>
            </a:r>
            <a:endParaRPr lang="en-GB" sz="1600" dirty="0">
              <a:latin typeface="Arial Narrow" charset="0"/>
              <a:ea typeface="Arial Narrow" charset="0"/>
              <a:cs typeface="Arial Narrow" charset="0"/>
            </a:endParaRPr>
          </a:p>
        </p:txBody>
      </p:sp>
      <p:pic>
        <p:nvPicPr>
          <p:cNvPr id="13" name="Image 12"/>
          <p:cNvPicPr>
            <a:picLocks noChangeAspect="1"/>
          </p:cNvPicPr>
          <p:nvPr/>
        </p:nvPicPr>
        <p:blipFill>
          <a:blip r:embed="rId3"/>
          <a:stretch>
            <a:fillRect/>
          </a:stretch>
        </p:blipFill>
        <p:spPr>
          <a:xfrm rot="16200000">
            <a:off x="4355976" y="836713"/>
            <a:ext cx="1905000" cy="1905000"/>
          </a:xfrm>
          <a:prstGeom prst="rect">
            <a:avLst/>
          </a:prstGeom>
        </p:spPr>
      </p:pic>
      <p:sp>
        <p:nvSpPr>
          <p:cNvPr id="14" name="ZoneTexte 13"/>
          <p:cNvSpPr txBox="1"/>
          <p:nvPr/>
        </p:nvSpPr>
        <p:spPr>
          <a:xfrm>
            <a:off x="4932040" y="1329420"/>
            <a:ext cx="1008112" cy="830997"/>
          </a:xfrm>
          <a:prstGeom prst="rect">
            <a:avLst/>
          </a:prstGeom>
          <a:noFill/>
        </p:spPr>
        <p:txBody>
          <a:bodyPr wrap="square" rtlCol="0">
            <a:spAutoFit/>
          </a:bodyPr>
          <a:lstStyle/>
          <a:p>
            <a:r>
              <a:rPr lang="en-GB" sz="1600" dirty="0" smtClean="0">
                <a:latin typeface="Arial Narrow" charset="0"/>
                <a:ea typeface="Arial Narrow" charset="0"/>
                <a:cs typeface="Arial Narrow" charset="0"/>
              </a:rPr>
              <a:t>Spatially-explicit LCA data</a:t>
            </a:r>
            <a:endParaRPr lang="en-GB" sz="1600" dirty="0">
              <a:latin typeface="Arial Narrow" charset="0"/>
              <a:ea typeface="Arial Narrow" charset="0"/>
              <a:cs typeface="Arial Narrow" charset="0"/>
            </a:endParaRPr>
          </a:p>
        </p:txBody>
      </p:sp>
      <p:pic>
        <p:nvPicPr>
          <p:cNvPr id="15" name="Image 14"/>
          <p:cNvPicPr>
            <a:picLocks noChangeAspect="1"/>
          </p:cNvPicPr>
          <p:nvPr/>
        </p:nvPicPr>
        <p:blipFill>
          <a:blip r:embed="rId3">
            <a:duotone>
              <a:prstClr val="black"/>
              <a:schemeClr val="accent3">
                <a:tint val="45000"/>
                <a:satMod val="400000"/>
              </a:schemeClr>
            </a:duotone>
          </a:blip>
          <a:stretch>
            <a:fillRect/>
          </a:stretch>
        </p:blipFill>
        <p:spPr>
          <a:xfrm>
            <a:off x="6191563" y="2727920"/>
            <a:ext cx="1905000" cy="1905000"/>
          </a:xfrm>
          <a:prstGeom prst="rect">
            <a:avLst/>
          </a:prstGeom>
        </p:spPr>
      </p:pic>
      <p:sp>
        <p:nvSpPr>
          <p:cNvPr id="16" name="ZoneTexte 15"/>
          <p:cNvSpPr txBox="1"/>
          <p:nvPr/>
        </p:nvSpPr>
        <p:spPr>
          <a:xfrm>
            <a:off x="6551602" y="3175336"/>
            <a:ext cx="1115507" cy="954107"/>
          </a:xfrm>
          <a:prstGeom prst="rect">
            <a:avLst/>
          </a:prstGeom>
          <a:noFill/>
        </p:spPr>
        <p:txBody>
          <a:bodyPr wrap="square" rtlCol="0">
            <a:spAutoFit/>
          </a:bodyPr>
          <a:lstStyle/>
          <a:p>
            <a:r>
              <a:rPr lang="en-GB" sz="1400" dirty="0" smtClean="0">
                <a:latin typeface="Arial Narrow" charset="0"/>
                <a:ea typeface="Arial Narrow" charset="0"/>
                <a:cs typeface="Arial Narrow" charset="0"/>
              </a:rPr>
              <a:t>Several bio-conversion + C </a:t>
            </a:r>
            <a:r>
              <a:rPr lang="en-GB" sz="1400" smtClean="0">
                <a:latin typeface="Arial Narrow" charset="0"/>
                <a:ea typeface="Arial Narrow" charset="0"/>
                <a:cs typeface="Arial Narrow" charset="0"/>
              </a:rPr>
              <a:t>circularity projects</a:t>
            </a:r>
            <a:endParaRPr lang="en-GB" sz="1400" dirty="0">
              <a:latin typeface="Arial Narrow" charset="0"/>
              <a:ea typeface="Arial Narrow" charset="0"/>
              <a:cs typeface="Arial Narrow" charset="0"/>
            </a:endParaRPr>
          </a:p>
        </p:txBody>
      </p:sp>
      <p:sp>
        <p:nvSpPr>
          <p:cNvPr id="20" name="ZoneTexte 19"/>
          <p:cNvSpPr txBox="1"/>
          <p:nvPr/>
        </p:nvSpPr>
        <p:spPr>
          <a:xfrm>
            <a:off x="914193" y="1143531"/>
            <a:ext cx="2884029" cy="923330"/>
          </a:xfrm>
          <a:prstGeom prst="rect">
            <a:avLst/>
          </a:prstGeom>
          <a:noFill/>
        </p:spPr>
        <p:txBody>
          <a:bodyPr wrap="square" rtlCol="0">
            <a:spAutoFit/>
          </a:bodyPr>
          <a:lstStyle/>
          <a:p>
            <a:r>
              <a:rPr lang="en-GB" b="1" dirty="0" smtClean="0">
                <a:solidFill>
                  <a:schemeClr val="accent5">
                    <a:lumMod val="75000"/>
                  </a:schemeClr>
                </a:solidFill>
                <a:latin typeface="Arial Narrow" charset="0"/>
                <a:ea typeface="Arial Narrow" charset="0"/>
                <a:cs typeface="Arial Narrow" charset="0"/>
              </a:rPr>
              <a:t>Forefront research at the interface between circular- &amp; bio-economy</a:t>
            </a:r>
            <a:endParaRPr lang="en-GB" b="1" dirty="0">
              <a:solidFill>
                <a:schemeClr val="accent5">
                  <a:lumMod val="75000"/>
                </a:schemeClr>
              </a:solidFill>
              <a:latin typeface="Arial Narrow" charset="0"/>
              <a:ea typeface="Arial Narrow" charset="0"/>
              <a:cs typeface="Arial Narrow" charset="0"/>
            </a:endParaRPr>
          </a:p>
        </p:txBody>
      </p:sp>
      <p:sp>
        <p:nvSpPr>
          <p:cNvPr id="22" name="Rectangle 21"/>
          <p:cNvSpPr/>
          <p:nvPr/>
        </p:nvSpPr>
        <p:spPr>
          <a:xfrm>
            <a:off x="7609832" y="473266"/>
            <a:ext cx="884626" cy="898804"/>
          </a:xfrm>
          <a:prstGeom prst="rect">
            <a:avLst/>
          </a:prstGeom>
          <a:blipFill rotWithShape="1">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Image 17"/>
          <p:cNvPicPr>
            <a:picLocks noChangeAspect="1"/>
          </p:cNvPicPr>
          <p:nvPr/>
        </p:nvPicPr>
        <p:blipFill>
          <a:blip r:embed="rId3">
            <a:duotone>
              <a:prstClr val="black"/>
              <a:schemeClr val="accent5">
                <a:tint val="45000"/>
                <a:satMod val="400000"/>
              </a:schemeClr>
            </a:duotone>
          </a:blip>
          <a:stretch>
            <a:fillRect/>
          </a:stretch>
        </p:blipFill>
        <p:spPr>
          <a:xfrm>
            <a:off x="6210319" y="4590572"/>
            <a:ext cx="1905000" cy="1905000"/>
          </a:xfrm>
          <a:prstGeom prst="rect">
            <a:avLst/>
          </a:prstGeom>
          <a:solidFill>
            <a:schemeClr val="bg1"/>
          </a:solidFill>
        </p:spPr>
      </p:pic>
      <p:sp>
        <p:nvSpPr>
          <p:cNvPr id="21" name="ZoneTexte 20"/>
          <p:cNvSpPr txBox="1"/>
          <p:nvPr/>
        </p:nvSpPr>
        <p:spPr>
          <a:xfrm>
            <a:off x="6656412" y="5094628"/>
            <a:ext cx="985645" cy="830997"/>
          </a:xfrm>
          <a:prstGeom prst="rect">
            <a:avLst/>
          </a:prstGeom>
          <a:noFill/>
        </p:spPr>
        <p:txBody>
          <a:bodyPr wrap="square" rtlCol="0">
            <a:spAutoFit/>
          </a:bodyPr>
          <a:lstStyle/>
          <a:p>
            <a:r>
              <a:rPr lang="en-GB" sz="1600" dirty="0" smtClean="0">
                <a:latin typeface="Arial Narrow" charset="0"/>
                <a:ea typeface="Arial Narrow" charset="0"/>
                <a:cs typeface="Arial Narrow" charset="0"/>
              </a:rPr>
              <a:t>Supply-chain economics</a:t>
            </a:r>
            <a:endParaRPr lang="en-GB" sz="1600" dirty="0">
              <a:latin typeface="Arial Narrow" charset="0"/>
              <a:ea typeface="Arial Narrow" charset="0"/>
              <a:cs typeface="Arial Narrow" charset="0"/>
            </a:endParaRPr>
          </a:p>
        </p:txBody>
      </p:sp>
    </p:spTree>
    <p:extLst>
      <p:ext uri="{BB962C8B-B14F-4D97-AF65-F5344CB8AC3E}">
        <p14:creationId xmlns:p14="http://schemas.microsoft.com/office/powerpoint/2010/main" val="773521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One </a:t>
            </a:r>
            <a:r>
              <a:rPr lang="fr-FR" b="1" dirty="0" err="1" smtClean="0"/>
              <a:t>Planet</a:t>
            </a:r>
            <a:r>
              <a:rPr lang="fr-FR" b="1" dirty="0" smtClean="0"/>
              <a:t> </a:t>
            </a:r>
            <a:r>
              <a:rPr lang="fr-FR" b="1" dirty="0" err="1" smtClean="0"/>
              <a:t>Summit</a:t>
            </a:r>
            <a:endParaRPr lang="fr-FR" b="1" dirty="0"/>
          </a:p>
        </p:txBody>
      </p:sp>
      <p:pic>
        <p:nvPicPr>
          <p:cNvPr id="4" name="Image 3"/>
          <p:cNvPicPr>
            <a:picLocks noChangeAspect="1"/>
          </p:cNvPicPr>
          <p:nvPr/>
        </p:nvPicPr>
        <p:blipFill>
          <a:blip r:embed="rId3"/>
          <a:stretch>
            <a:fillRect/>
          </a:stretch>
        </p:blipFill>
        <p:spPr>
          <a:xfrm>
            <a:off x="179512" y="1196752"/>
            <a:ext cx="1350919" cy="1322263"/>
          </a:xfrm>
          <a:prstGeom prst="rect">
            <a:avLst/>
          </a:prstGeom>
        </p:spPr>
      </p:pic>
      <p:pic>
        <p:nvPicPr>
          <p:cNvPr id="5" name="Image 4"/>
          <p:cNvPicPr>
            <a:picLocks noChangeAspect="1"/>
          </p:cNvPicPr>
          <p:nvPr/>
        </p:nvPicPr>
        <p:blipFill>
          <a:blip r:embed="rId4"/>
          <a:stretch>
            <a:fillRect/>
          </a:stretch>
        </p:blipFill>
        <p:spPr>
          <a:xfrm>
            <a:off x="1530431" y="1196751"/>
            <a:ext cx="1791732" cy="1322263"/>
          </a:xfrm>
          <a:prstGeom prst="rect">
            <a:avLst/>
          </a:prstGeom>
        </p:spPr>
      </p:pic>
      <p:pic>
        <p:nvPicPr>
          <p:cNvPr id="6" name="Image 5"/>
          <p:cNvPicPr>
            <a:picLocks noChangeAspect="1"/>
          </p:cNvPicPr>
          <p:nvPr/>
        </p:nvPicPr>
        <p:blipFill>
          <a:blip r:embed="rId5"/>
          <a:stretch>
            <a:fillRect/>
          </a:stretch>
        </p:blipFill>
        <p:spPr>
          <a:xfrm>
            <a:off x="3289839" y="1196750"/>
            <a:ext cx="1813653" cy="1310565"/>
          </a:xfrm>
          <a:prstGeom prst="rect">
            <a:avLst/>
          </a:prstGeom>
        </p:spPr>
      </p:pic>
      <p:pic>
        <p:nvPicPr>
          <p:cNvPr id="7" name="Image 6"/>
          <p:cNvPicPr>
            <a:picLocks noChangeAspect="1"/>
          </p:cNvPicPr>
          <p:nvPr/>
        </p:nvPicPr>
        <p:blipFill>
          <a:blip r:embed="rId6"/>
          <a:stretch>
            <a:fillRect/>
          </a:stretch>
        </p:blipFill>
        <p:spPr>
          <a:xfrm>
            <a:off x="5103492" y="1196751"/>
            <a:ext cx="1433882" cy="1322263"/>
          </a:xfrm>
          <a:prstGeom prst="rect">
            <a:avLst/>
          </a:prstGeom>
        </p:spPr>
      </p:pic>
      <p:pic>
        <p:nvPicPr>
          <p:cNvPr id="8" name="Image 7"/>
          <p:cNvPicPr>
            <a:picLocks noChangeAspect="1"/>
          </p:cNvPicPr>
          <p:nvPr/>
        </p:nvPicPr>
        <p:blipFill>
          <a:blip r:embed="rId7"/>
          <a:stretch>
            <a:fillRect/>
          </a:stretch>
        </p:blipFill>
        <p:spPr>
          <a:xfrm>
            <a:off x="6537374" y="1196750"/>
            <a:ext cx="1763019" cy="1322264"/>
          </a:xfrm>
          <a:prstGeom prst="rect">
            <a:avLst/>
          </a:prstGeom>
        </p:spPr>
      </p:pic>
      <p:pic>
        <p:nvPicPr>
          <p:cNvPr id="11" name="Image 10"/>
          <p:cNvPicPr>
            <a:picLocks noChangeAspect="1"/>
          </p:cNvPicPr>
          <p:nvPr/>
        </p:nvPicPr>
        <p:blipFill>
          <a:blip r:embed="rId8"/>
          <a:stretch>
            <a:fillRect/>
          </a:stretch>
        </p:blipFill>
        <p:spPr>
          <a:xfrm>
            <a:off x="4324738" y="2507315"/>
            <a:ext cx="1759408" cy="1510080"/>
          </a:xfrm>
          <a:prstGeom prst="rect">
            <a:avLst/>
          </a:prstGeom>
        </p:spPr>
      </p:pic>
      <p:pic>
        <p:nvPicPr>
          <p:cNvPr id="13" name="Image 12"/>
          <p:cNvPicPr>
            <a:picLocks noChangeAspect="1"/>
          </p:cNvPicPr>
          <p:nvPr/>
        </p:nvPicPr>
        <p:blipFill>
          <a:blip r:embed="rId9"/>
          <a:stretch>
            <a:fillRect/>
          </a:stretch>
        </p:blipFill>
        <p:spPr>
          <a:xfrm>
            <a:off x="179512" y="4017395"/>
            <a:ext cx="2172283" cy="1521599"/>
          </a:xfrm>
          <a:prstGeom prst="rect">
            <a:avLst/>
          </a:prstGeom>
        </p:spPr>
      </p:pic>
      <p:pic>
        <p:nvPicPr>
          <p:cNvPr id="15" name="Image 14"/>
          <p:cNvPicPr>
            <a:picLocks noChangeAspect="1"/>
          </p:cNvPicPr>
          <p:nvPr/>
        </p:nvPicPr>
        <p:blipFill>
          <a:blip r:embed="rId10"/>
          <a:stretch>
            <a:fillRect/>
          </a:stretch>
        </p:blipFill>
        <p:spPr>
          <a:xfrm>
            <a:off x="4475834" y="4007502"/>
            <a:ext cx="2184039" cy="1519973"/>
          </a:xfrm>
          <a:prstGeom prst="rect">
            <a:avLst/>
          </a:prstGeom>
        </p:spPr>
      </p:pic>
      <p:sp>
        <p:nvSpPr>
          <p:cNvPr id="16" name="ZoneTexte 15"/>
          <p:cNvSpPr txBox="1"/>
          <p:nvPr/>
        </p:nvSpPr>
        <p:spPr>
          <a:xfrm>
            <a:off x="179512" y="5733256"/>
            <a:ext cx="7920880" cy="276999"/>
          </a:xfrm>
          <a:prstGeom prst="rect">
            <a:avLst/>
          </a:prstGeom>
          <a:noFill/>
        </p:spPr>
        <p:txBody>
          <a:bodyPr wrap="square" rtlCol="0">
            <a:spAutoFit/>
          </a:bodyPr>
          <a:lstStyle/>
          <a:p>
            <a:r>
              <a:rPr lang="fr-FR" sz="1200" i="1" dirty="0"/>
              <a:t>https://www.oneplanetsummit.fr/en/the-12-oneplanet-commitments/</a:t>
            </a:r>
          </a:p>
        </p:txBody>
      </p:sp>
      <p:pic>
        <p:nvPicPr>
          <p:cNvPr id="3" name="Image 2"/>
          <p:cNvPicPr>
            <a:picLocks noChangeAspect="1"/>
          </p:cNvPicPr>
          <p:nvPr/>
        </p:nvPicPr>
        <p:blipFill>
          <a:blip r:embed="rId11"/>
          <a:stretch>
            <a:fillRect/>
          </a:stretch>
        </p:blipFill>
        <p:spPr>
          <a:xfrm>
            <a:off x="8167210" y="3116753"/>
            <a:ext cx="935513" cy="1203498"/>
          </a:xfrm>
          <a:prstGeom prst="rect">
            <a:avLst/>
          </a:prstGeom>
        </p:spPr>
      </p:pic>
      <p:cxnSp>
        <p:nvCxnSpPr>
          <p:cNvPr id="19" name="Connecteur droit 18"/>
          <p:cNvCxnSpPr/>
          <p:nvPr/>
        </p:nvCxnSpPr>
        <p:spPr>
          <a:xfrm>
            <a:off x="7903152" y="2558961"/>
            <a:ext cx="1199571" cy="557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7821034" y="4007502"/>
            <a:ext cx="346176" cy="312749"/>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659873" y="6369982"/>
            <a:ext cx="2432759" cy="47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16"/>
          <p:cNvPicPr>
            <a:picLocks noChangeAspect="1"/>
          </p:cNvPicPr>
          <p:nvPr/>
        </p:nvPicPr>
        <p:blipFill>
          <a:blip r:embed="rId12"/>
          <a:stretch>
            <a:fillRect/>
          </a:stretch>
        </p:blipFill>
        <p:spPr>
          <a:xfrm>
            <a:off x="7043771" y="4850008"/>
            <a:ext cx="2087001" cy="1990081"/>
          </a:xfrm>
          <a:prstGeom prst="rect">
            <a:avLst/>
          </a:prstGeom>
        </p:spPr>
      </p:pic>
      <p:pic>
        <p:nvPicPr>
          <p:cNvPr id="9" name="Image 8"/>
          <p:cNvPicPr>
            <a:picLocks noChangeAspect="1"/>
          </p:cNvPicPr>
          <p:nvPr/>
        </p:nvPicPr>
        <p:blipFill>
          <a:blip r:embed="rId13"/>
          <a:stretch>
            <a:fillRect/>
          </a:stretch>
        </p:blipFill>
        <p:spPr>
          <a:xfrm>
            <a:off x="179512" y="2507315"/>
            <a:ext cx="2062162" cy="1500187"/>
          </a:xfrm>
          <a:prstGeom prst="rect">
            <a:avLst/>
          </a:prstGeom>
          <a:ln w="38100">
            <a:solidFill>
              <a:srgbClr val="FF0000"/>
            </a:solidFill>
          </a:ln>
        </p:spPr>
      </p:pic>
      <p:pic>
        <p:nvPicPr>
          <p:cNvPr id="10" name="Image 9"/>
          <p:cNvPicPr>
            <a:picLocks noChangeAspect="1"/>
          </p:cNvPicPr>
          <p:nvPr/>
        </p:nvPicPr>
        <p:blipFill>
          <a:blip r:embed="rId14"/>
          <a:stretch>
            <a:fillRect/>
          </a:stretch>
        </p:blipFill>
        <p:spPr>
          <a:xfrm>
            <a:off x="2241674" y="2507315"/>
            <a:ext cx="2083063" cy="1500187"/>
          </a:xfrm>
          <a:prstGeom prst="rect">
            <a:avLst/>
          </a:prstGeom>
          <a:ln w="38100">
            <a:noFill/>
          </a:ln>
        </p:spPr>
      </p:pic>
      <p:pic>
        <p:nvPicPr>
          <p:cNvPr id="12" name="Image 11"/>
          <p:cNvPicPr>
            <a:picLocks noChangeAspect="1"/>
          </p:cNvPicPr>
          <p:nvPr/>
        </p:nvPicPr>
        <p:blipFill>
          <a:blip r:embed="rId15"/>
          <a:stretch>
            <a:fillRect/>
          </a:stretch>
        </p:blipFill>
        <p:spPr>
          <a:xfrm>
            <a:off x="6061626" y="2519014"/>
            <a:ext cx="1841526" cy="1488488"/>
          </a:xfrm>
          <a:prstGeom prst="rect">
            <a:avLst/>
          </a:prstGeom>
          <a:ln w="38100">
            <a:solidFill>
              <a:srgbClr val="FF0000"/>
            </a:solidFill>
          </a:ln>
        </p:spPr>
      </p:pic>
      <p:pic>
        <p:nvPicPr>
          <p:cNvPr id="14" name="Image 13"/>
          <p:cNvPicPr>
            <a:picLocks noChangeAspect="1"/>
          </p:cNvPicPr>
          <p:nvPr/>
        </p:nvPicPr>
        <p:blipFill>
          <a:blip r:embed="rId16"/>
          <a:stretch>
            <a:fillRect/>
          </a:stretch>
        </p:blipFill>
        <p:spPr>
          <a:xfrm>
            <a:off x="2343827" y="4017395"/>
            <a:ext cx="2145205" cy="1521599"/>
          </a:xfrm>
          <a:prstGeom prst="rect">
            <a:avLst/>
          </a:prstGeom>
          <a:ln w="38100">
            <a:solidFill>
              <a:srgbClr val="FF0000"/>
            </a:solidFill>
          </a:ln>
        </p:spPr>
      </p:pic>
    </p:spTree>
    <p:extLst>
      <p:ext uri="{BB962C8B-B14F-4D97-AF65-F5344CB8AC3E}">
        <p14:creationId xmlns:p14="http://schemas.microsoft.com/office/powerpoint/2010/main" val="114180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Green </a:t>
            </a:r>
            <a:r>
              <a:rPr lang="fr-FR" b="1" dirty="0" err="1" smtClean="0"/>
              <a:t>momentum</a:t>
            </a:r>
            <a:r>
              <a:rPr lang="fr-FR" b="1" dirty="0" smtClean="0"/>
              <a:t> in France right </a:t>
            </a:r>
            <a:r>
              <a:rPr lang="fr-FR" b="1" dirty="0" err="1" smtClean="0"/>
              <a:t>now</a:t>
            </a:r>
            <a:r>
              <a:rPr lang="fr-FR" b="1" dirty="0" smtClean="0"/>
              <a:t> </a:t>
            </a:r>
            <a:endParaRPr lang="fr-FR" b="1" dirty="0"/>
          </a:p>
        </p:txBody>
      </p:sp>
      <p:sp>
        <p:nvSpPr>
          <p:cNvPr id="3" name="Espace réservé du contenu 2"/>
          <p:cNvSpPr>
            <a:spLocks noGrp="1"/>
          </p:cNvSpPr>
          <p:nvPr>
            <p:ph idx="1"/>
          </p:nvPr>
        </p:nvSpPr>
        <p:spPr>
          <a:xfrm>
            <a:off x="467544" y="1412776"/>
            <a:ext cx="8229600" cy="4525963"/>
          </a:xfrm>
        </p:spPr>
        <p:txBody>
          <a:bodyPr>
            <a:normAutofit fontScale="92500" lnSpcReduction="20000"/>
          </a:bodyPr>
          <a:lstStyle/>
          <a:p>
            <a:r>
              <a:rPr lang="fr-FR" dirty="0" smtClean="0"/>
              <a:t>100% </a:t>
            </a:r>
            <a:r>
              <a:rPr lang="fr-FR" dirty="0" err="1" smtClean="0"/>
              <a:t>renewable</a:t>
            </a:r>
            <a:r>
              <a:rPr lang="fr-FR" dirty="0" smtClean="0"/>
              <a:t> </a:t>
            </a:r>
            <a:r>
              <a:rPr lang="fr-FR" dirty="0" err="1" smtClean="0"/>
              <a:t>gas</a:t>
            </a:r>
            <a:r>
              <a:rPr lang="fr-FR" dirty="0" smtClean="0"/>
              <a:t> by 2050 </a:t>
            </a:r>
            <a:r>
              <a:rPr lang="fr-FR" dirty="0" smtClean="0"/>
              <a:t>(&lt;1</a:t>
            </a:r>
            <a:r>
              <a:rPr lang="fr-FR" dirty="0" smtClean="0"/>
              <a:t>% </a:t>
            </a:r>
            <a:r>
              <a:rPr lang="fr-FR" dirty="0" err="1" smtClean="0"/>
              <a:t>today</a:t>
            </a:r>
            <a:r>
              <a:rPr lang="fr-FR" dirty="0" smtClean="0"/>
              <a:t>)</a:t>
            </a:r>
          </a:p>
          <a:p>
            <a:pPr marL="0" indent="0">
              <a:buNone/>
            </a:pPr>
            <a:endParaRPr lang="fr-FR" dirty="0" smtClean="0"/>
          </a:p>
          <a:p>
            <a:r>
              <a:rPr lang="fr-FR" dirty="0" smtClean="0"/>
              <a:t>No </a:t>
            </a:r>
            <a:r>
              <a:rPr lang="fr-FR" dirty="0" err="1" smtClean="0"/>
              <a:t>coal</a:t>
            </a:r>
            <a:r>
              <a:rPr lang="fr-FR" dirty="0" smtClean="0"/>
              <a:t> in </a:t>
            </a:r>
            <a:r>
              <a:rPr lang="fr-FR" dirty="0" err="1" smtClean="0"/>
              <a:t>electricity</a:t>
            </a:r>
            <a:r>
              <a:rPr lang="fr-FR" dirty="0" smtClean="0"/>
              <a:t> mix by 2022 </a:t>
            </a:r>
            <a:r>
              <a:rPr lang="fr-FR" dirty="0" smtClean="0"/>
              <a:t>(&lt;5% </a:t>
            </a:r>
            <a:r>
              <a:rPr lang="fr-FR" dirty="0" err="1" smtClean="0"/>
              <a:t>today</a:t>
            </a:r>
            <a:r>
              <a:rPr lang="fr-FR" dirty="0" smtClean="0"/>
              <a:t>)</a:t>
            </a:r>
          </a:p>
          <a:p>
            <a:pPr marL="0" indent="0">
              <a:buNone/>
            </a:pPr>
            <a:endParaRPr lang="fr-FR" dirty="0" smtClean="0"/>
          </a:p>
          <a:p>
            <a:r>
              <a:rPr lang="fr-FR" dirty="0" smtClean="0"/>
              <a:t>All </a:t>
            </a:r>
            <a:r>
              <a:rPr lang="fr-FR" dirty="0" err="1" smtClean="0"/>
              <a:t>household</a:t>
            </a:r>
            <a:r>
              <a:rPr lang="fr-FR" dirty="0" smtClean="0"/>
              <a:t> </a:t>
            </a:r>
            <a:r>
              <a:rPr lang="fr-FR" dirty="0" err="1" smtClean="0"/>
              <a:t>biowaste</a:t>
            </a:r>
            <a:r>
              <a:rPr lang="fr-FR" dirty="0" smtClean="0"/>
              <a:t> </a:t>
            </a:r>
            <a:r>
              <a:rPr lang="fr-FR" dirty="0" smtClean="0"/>
              <a:t>to </a:t>
            </a:r>
            <a:r>
              <a:rPr lang="fr-FR" dirty="0" err="1" smtClean="0"/>
              <a:t>be</a:t>
            </a:r>
            <a:r>
              <a:rPr lang="fr-FR" dirty="0" smtClean="0"/>
              <a:t> </a:t>
            </a:r>
            <a:r>
              <a:rPr lang="fr-FR" dirty="0" err="1" smtClean="0"/>
              <a:t>separately</a:t>
            </a:r>
            <a:r>
              <a:rPr lang="fr-FR" dirty="0" smtClean="0"/>
              <a:t> </a:t>
            </a:r>
            <a:r>
              <a:rPr lang="fr-FR" dirty="0" err="1" smtClean="0"/>
              <a:t>collected</a:t>
            </a:r>
            <a:r>
              <a:rPr lang="fr-FR" dirty="0" smtClean="0"/>
              <a:t> </a:t>
            </a:r>
            <a:r>
              <a:rPr lang="fr-FR" dirty="0" smtClean="0"/>
              <a:t>by </a:t>
            </a:r>
            <a:r>
              <a:rPr lang="fr-FR" dirty="0"/>
              <a:t>2025 </a:t>
            </a:r>
            <a:r>
              <a:rPr lang="fr-FR" dirty="0" smtClean="0"/>
              <a:t>(&lt;15</a:t>
            </a:r>
            <a:r>
              <a:rPr lang="fr-FR" dirty="0"/>
              <a:t>% </a:t>
            </a:r>
            <a:r>
              <a:rPr lang="fr-FR" dirty="0" err="1"/>
              <a:t>today</a:t>
            </a:r>
            <a:r>
              <a:rPr lang="fr-FR" dirty="0"/>
              <a:t>)</a:t>
            </a:r>
          </a:p>
          <a:p>
            <a:pPr marL="0" indent="0">
              <a:buNone/>
            </a:pPr>
            <a:endParaRPr lang="fr-FR" dirty="0" smtClean="0"/>
          </a:p>
          <a:p>
            <a:r>
              <a:rPr lang="fr-FR" dirty="0" smtClean="0"/>
              <a:t>Electric cars: </a:t>
            </a:r>
            <a:r>
              <a:rPr lang="fr-FR" dirty="0" smtClean="0"/>
              <a:t>(27% of </a:t>
            </a:r>
            <a:r>
              <a:rPr lang="fr-FR" dirty="0" err="1" smtClean="0"/>
              <a:t>price</a:t>
            </a:r>
            <a:r>
              <a:rPr lang="fr-FR" dirty="0" smtClean="0"/>
              <a:t>, max. 6000€)</a:t>
            </a:r>
            <a:r>
              <a:rPr lang="fr-FR" dirty="0"/>
              <a:t> </a:t>
            </a:r>
            <a:r>
              <a:rPr lang="fr-FR" dirty="0" err="1" smtClean="0"/>
              <a:t>reduction</a:t>
            </a:r>
            <a:r>
              <a:rPr lang="fr-FR" dirty="0" smtClean="0"/>
              <a:t> for </a:t>
            </a:r>
            <a:r>
              <a:rPr lang="fr-FR" dirty="0" err="1" smtClean="0"/>
              <a:t>purchasing</a:t>
            </a:r>
            <a:r>
              <a:rPr lang="fr-FR" dirty="0" smtClean="0"/>
              <a:t> a new </a:t>
            </a:r>
            <a:r>
              <a:rPr lang="fr-FR" dirty="0" err="1" smtClean="0"/>
              <a:t>electric</a:t>
            </a:r>
            <a:r>
              <a:rPr lang="fr-FR" dirty="0" smtClean="0"/>
              <a:t> car (+ 2500€ if </a:t>
            </a:r>
            <a:r>
              <a:rPr lang="fr-FR" dirty="0" err="1" smtClean="0"/>
              <a:t>giving</a:t>
            </a:r>
            <a:r>
              <a:rPr lang="fr-FR" dirty="0" smtClean="0"/>
              <a:t> </a:t>
            </a:r>
            <a:r>
              <a:rPr lang="fr-FR" dirty="0" err="1" smtClean="0"/>
              <a:t>away</a:t>
            </a:r>
            <a:r>
              <a:rPr lang="fr-FR" dirty="0" smtClean="0"/>
              <a:t> an </a:t>
            </a:r>
            <a:r>
              <a:rPr lang="fr-FR" dirty="0" err="1" smtClean="0"/>
              <a:t>old</a:t>
            </a:r>
            <a:r>
              <a:rPr lang="fr-FR" dirty="0" smtClean="0"/>
              <a:t> car)</a:t>
            </a:r>
            <a:endParaRPr lang="fr-FR" dirty="0"/>
          </a:p>
        </p:txBody>
      </p:sp>
    </p:spTree>
    <p:extLst>
      <p:ext uri="{BB962C8B-B14F-4D97-AF65-F5344CB8AC3E}">
        <p14:creationId xmlns:p14="http://schemas.microsoft.com/office/powerpoint/2010/main" val="3865990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Cambioscope</a:t>
            </a:r>
            <a:endParaRPr lang="fr-FR" b="1" dirty="0"/>
          </a:p>
        </p:txBody>
      </p:sp>
      <p:sp>
        <p:nvSpPr>
          <p:cNvPr id="3" name="Espace réservé du contenu 2"/>
          <p:cNvSpPr>
            <a:spLocks noGrp="1"/>
          </p:cNvSpPr>
          <p:nvPr>
            <p:ph idx="1"/>
          </p:nvPr>
        </p:nvSpPr>
        <p:spPr>
          <a:xfrm>
            <a:off x="208693" y="1196752"/>
            <a:ext cx="8400599" cy="5499324"/>
          </a:xfrm>
        </p:spPr>
        <p:txBody>
          <a:bodyPr>
            <a:normAutofit fontScale="92500"/>
          </a:bodyPr>
          <a:lstStyle/>
          <a:p>
            <a:r>
              <a:rPr lang="fr-FR" dirty="0" err="1" smtClean="0"/>
              <a:t>Context</a:t>
            </a:r>
            <a:r>
              <a:rPr lang="fr-FR" dirty="0" smtClean="0"/>
              <a:t>/</a:t>
            </a:r>
            <a:r>
              <a:rPr lang="fr-FR" dirty="0" err="1" smtClean="0"/>
              <a:t>premise</a:t>
            </a:r>
            <a:r>
              <a:rPr lang="fr-FR" dirty="0" smtClean="0"/>
              <a:t>:</a:t>
            </a:r>
          </a:p>
          <a:p>
            <a:pPr lvl="1"/>
            <a:r>
              <a:rPr lang="fr-FR" dirty="0" err="1" smtClean="0"/>
              <a:t>Bioeconomy</a:t>
            </a:r>
            <a:r>
              <a:rPr lang="fr-FR" dirty="0" smtClean="0"/>
              <a:t> + </a:t>
            </a:r>
            <a:r>
              <a:rPr lang="fr-FR" dirty="0" err="1" smtClean="0"/>
              <a:t>Circular</a:t>
            </a:r>
            <a:r>
              <a:rPr lang="fr-FR" dirty="0" smtClean="0"/>
              <a:t> </a:t>
            </a:r>
            <a:r>
              <a:rPr lang="fr-FR" dirty="0" err="1" smtClean="0"/>
              <a:t>Economy</a:t>
            </a:r>
            <a:r>
              <a:rPr lang="fr-FR" dirty="0" smtClean="0"/>
              <a:t> are EU &amp; French </a:t>
            </a:r>
            <a:r>
              <a:rPr lang="fr-FR" dirty="0" err="1" smtClean="0"/>
              <a:t>priorities</a:t>
            </a:r>
            <a:endParaRPr lang="fr-FR" dirty="0" smtClean="0"/>
          </a:p>
          <a:p>
            <a:pPr lvl="1"/>
            <a:r>
              <a:rPr lang="fr-FR" dirty="0" smtClean="0"/>
              <a:t>EU/France </a:t>
            </a:r>
            <a:r>
              <a:rPr lang="fr-FR" dirty="0" err="1" smtClean="0"/>
              <a:t>is</a:t>
            </a:r>
            <a:r>
              <a:rPr lang="fr-FR" dirty="0" smtClean="0"/>
              <a:t> </a:t>
            </a:r>
            <a:r>
              <a:rPr lang="fr-FR" dirty="0" err="1" smtClean="0"/>
              <a:t>engaged</a:t>
            </a:r>
            <a:r>
              <a:rPr lang="fr-FR" dirty="0" smtClean="0"/>
              <a:t> in a transition </a:t>
            </a:r>
            <a:r>
              <a:rPr lang="fr-FR" dirty="0" err="1" smtClean="0"/>
              <a:t>towards</a:t>
            </a:r>
            <a:r>
              <a:rPr lang="fr-FR" dirty="0" smtClean="0"/>
              <a:t> </a:t>
            </a:r>
            <a:r>
              <a:rPr lang="fr-FR" dirty="0" err="1" smtClean="0"/>
              <a:t>decarbonization</a:t>
            </a:r>
            <a:endParaRPr lang="fr-FR" dirty="0" smtClean="0"/>
          </a:p>
          <a:p>
            <a:pPr lvl="1"/>
            <a:r>
              <a:rPr lang="fr-FR" dirty="0" err="1" smtClean="0"/>
              <a:t>Urgency</a:t>
            </a:r>
            <a:r>
              <a:rPr lang="fr-FR" dirty="0" smtClean="0"/>
              <a:t> to </a:t>
            </a:r>
            <a:r>
              <a:rPr lang="fr-FR" dirty="0" err="1" smtClean="0"/>
              <a:t>stabilize</a:t>
            </a:r>
            <a:r>
              <a:rPr lang="fr-FR" dirty="0" smtClean="0"/>
              <a:t> global </a:t>
            </a:r>
            <a:r>
              <a:rPr lang="fr-FR" dirty="0" err="1" smtClean="0"/>
              <a:t>climate</a:t>
            </a:r>
            <a:r>
              <a:rPr lang="fr-FR" dirty="0" smtClean="0"/>
              <a:t> calls for solutions to </a:t>
            </a:r>
            <a:r>
              <a:rPr lang="fr-FR" dirty="0" err="1" smtClean="0"/>
              <a:t>postpone</a:t>
            </a:r>
            <a:r>
              <a:rPr lang="fr-FR" dirty="0" smtClean="0"/>
              <a:t> release of </a:t>
            </a:r>
            <a:r>
              <a:rPr lang="fr-FR" dirty="0" err="1" smtClean="0"/>
              <a:t>climate</a:t>
            </a:r>
            <a:r>
              <a:rPr lang="fr-FR" dirty="0" smtClean="0"/>
              <a:t> </a:t>
            </a:r>
            <a:r>
              <a:rPr lang="fr-FR" dirty="0" err="1" smtClean="0"/>
              <a:t>forcers</a:t>
            </a:r>
            <a:r>
              <a:rPr lang="fr-FR" dirty="0" smtClean="0"/>
              <a:t>, and </a:t>
            </a:r>
            <a:r>
              <a:rPr lang="fr-FR" dirty="0" err="1" smtClean="0"/>
              <a:t>even</a:t>
            </a:r>
            <a:r>
              <a:rPr lang="fr-FR" dirty="0" smtClean="0"/>
              <a:t> </a:t>
            </a:r>
            <a:r>
              <a:rPr lang="fr-FR" dirty="0" err="1" smtClean="0"/>
              <a:t>induce</a:t>
            </a:r>
            <a:r>
              <a:rPr lang="fr-FR" dirty="0" smtClean="0"/>
              <a:t> </a:t>
            </a:r>
            <a:r>
              <a:rPr lang="fr-FR" dirty="0" err="1" smtClean="0"/>
              <a:t>negative</a:t>
            </a:r>
            <a:r>
              <a:rPr lang="fr-FR" dirty="0" smtClean="0"/>
              <a:t> </a:t>
            </a:r>
            <a:r>
              <a:rPr lang="fr-FR" dirty="0" err="1" smtClean="0"/>
              <a:t>emissions</a:t>
            </a:r>
            <a:endParaRPr lang="fr-FR" dirty="0" smtClean="0"/>
          </a:p>
          <a:p>
            <a:pPr lvl="1"/>
            <a:endParaRPr lang="fr-FR" dirty="0" smtClean="0"/>
          </a:p>
          <a:p>
            <a:r>
              <a:rPr lang="fr-FR" dirty="0" smtClean="0"/>
              <a:t>Main </a:t>
            </a:r>
            <a:r>
              <a:rPr lang="fr-FR" dirty="0" err="1"/>
              <a:t>r</a:t>
            </a:r>
            <a:r>
              <a:rPr lang="fr-FR" dirty="0" err="1" smtClean="0"/>
              <a:t>esearch</a:t>
            </a:r>
            <a:r>
              <a:rPr lang="fr-FR" dirty="0" smtClean="0"/>
              <a:t> question:</a:t>
            </a:r>
            <a:endParaRPr lang="fr-FR" dirty="0" smtClean="0"/>
          </a:p>
          <a:p>
            <a:pPr lvl="1"/>
            <a:r>
              <a:rPr lang="fr-FR" dirty="0" smtClean="0"/>
              <a:t>How </a:t>
            </a:r>
            <a:r>
              <a:rPr lang="fr-FR" dirty="0" err="1" smtClean="0"/>
              <a:t>should</a:t>
            </a:r>
            <a:r>
              <a:rPr lang="fr-FR" dirty="0" smtClean="0"/>
              <a:t> France </a:t>
            </a:r>
            <a:r>
              <a:rPr lang="fr-FR" dirty="0" err="1" smtClean="0"/>
              <a:t>develop</a:t>
            </a:r>
            <a:r>
              <a:rPr lang="fr-FR" dirty="0" smtClean="0"/>
              <a:t> </a:t>
            </a:r>
            <a:r>
              <a:rPr lang="fr-FR" dirty="0" err="1" smtClean="0"/>
              <a:t>its</a:t>
            </a:r>
            <a:r>
              <a:rPr lang="fr-FR" dirty="0" smtClean="0"/>
              <a:t> </a:t>
            </a:r>
            <a:r>
              <a:rPr lang="fr-FR" dirty="0" err="1" smtClean="0"/>
              <a:t>bioeconomy</a:t>
            </a:r>
            <a:r>
              <a:rPr lang="fr-FR" dirty="0" smtClean="0"/>
              <a:t> in the transition </a:t>
            </a:r>
            <a:r>
              <a:rPr lang="fr-FR" dirty="0" err="1" smtClean="0"/>
              <a:t>towards</a:t>
            </a:r>
            <a:r>
              <a:rPr lang="fr-FR" dirty="0" smtClean="0"/>
              <a:t> </a:t>
            </a:r>
            <a:r>
              <a:rPr lang="fr-FR" dirty="0" err="1" smtClean="0"/>
              <a:t>decarbonization</a:t>
            </a:r>
            <a:r>
              <a:rPr lang="fr-FR" dirty="0" smtClean="0"/>
              <a:t>?</a:t>
            </a:r>
          </a:p>
          <a:p>
            <a:pPr lvl="2"/>
            <a:r>
              <a:rPr lang="fr-FR" dirty="0" smtClean="0"/>
              <a:t>How to </a:t>
            </a:r>
            <a:r>
              <a:rPr lang="fr-FR" dirty="0" err="1" smtClean="0"/>
              <a:t>invest</a:t>
            </a:r>
            <a:r>
              <a:rPr lang="fr-FR" dirty="0" smtClean="0"/>
              <a:t> the money, </a:t>
            </a:r>
            <a:r>
              <a:rPr lang="fr-FR" dirty="0" err="1" smtClean="0"/>
              <a:t>when</a:t>
            </a:r>
            <a:r>
              <a:rPr lang="fr-FR" dirty="0" smtClean="0"/>
              <a:t> and </a:t>
            </a:r>
            <a:r>
              <a:rPr lang="fr-FR" dirty="0" err="1" smtClean="0"/>
              <a:t>where</a:t>
            </a:r>
            <a:r>
              <a:rPr lang="fr-FR" dirty="0" smtClean="0"/>
              <a:t>?</a:t>
            </a:r>
            <a:endParaRPr lang="fr-FR" dirty="0" smtClean="0"/>
          </a:p>
          <a:p>
            <a:endParaRPr lang="fr-FR" dirty="0"/>
          </a:p>
        </p:txBody>
      </p:sp>
      <p:pic>
        <p:nvPicPr>
          <p:cNvPr id="13" name="Picture 59"/>
          <p:cNvPicPr>
            <a:picLocks noChangeAspect="1"/>
          </p:cNvPicPr>
          <p:nvPr/>
        </p:nvPicPr>
        <p:blipFill>
          <a:blip r:embed="rId3"/>
          <a:stretch>
            <a:fillRect/>
          </a:stretch>
        </p:blipFill>
        <p:spPr>
          <a:xfrm>
            <a:off x="8007744" y="44821"/>
            <a:ext cx="1004031" cy="1376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p:cNvPicPr>
            <a:picLocks noChangeAspect="1"/>
          </p:cNvPicPr>
          <p:nvPr/>
        </p:nvPicPr>
        <p:blipFill>
          <a:blip r:embed="rId4"/>
          <a:stretch>
            <a:fillRect/>
          </a:stretch>
        </p:blipFill>
        <p:spPr>
          <a:xfrm>
            <a:off x="7358426" y="242883"/>
            <a:ext cx="913321" cy="1297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3997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b="1" dirty="0" smtClean="0"/>
              <a:t>Ambition</a:t>
            </a:r>
            <a:endParaRPr lang="en-GB" b="1" dirty="0"/>
          </a:p>
        </p:txBody>
      </p:sp>
      <p:sp>
        <p:nvSpPr>
          <p:cNvPr id="3" name="Espace réservé du contenu 2"/>
          <p:cNvSpPr>
            <a:spLocks noGrp="1"/>
          </p:cNvSpPr>
          <p:nvPr>
            <p:ph idx="1"/>
          </p:nvPr>
        </p:nvSpPr>
        <p:spPr>
          <a:xfrm>
            <a:off x="491880" y="980728"/>
            <a:ext cx="7968552" cy="4536504"/>
          </a:xfrm>
        </p:spPr>
        <p:txBody>
          <a:bodyPr>
            <a:normAutofit/>
          </a:bodyPr>
          <a:lstStyle/>
          <a:p>
            <a:r>
              <a:rPr lang="en-GB" sz="2400" dirty="0" smtClean="0"/>
              <a:t>Develop a foundation for establishing geo-localized, time-dependant and sustainable strategies</a:t>
            </a:r>
          </a:p>
          <a:p>
            <a:pPr lvl="1"/>
            <a:r>
              <a:rPr lang="en-GB" sz="2000" dirty="0" smtClean="0"/>
              <a:t>300 conversion pathways to be investigated</a:t>
            </a:r>
          </a:p>
          <a:p>
            <a:pPr lvl="1"/>
            <a:r>
              <a:rPr lang="en-GB" sz="2000" dirty="0" smtClean="0"/>
              <a:t>Methodological development</a:t>
            </a:r>
          </a:p>
          <a:p>
            <a:pPr marL="457200" lvl="1" indent="0">
              <a:buNone/>
            </a:pPr>
            <a:endParaRPr lang="en-GB" sz="2000" dirty="0"/>
          </a:p>
          <a:p>
            <a:r>
              <a:rPr lang="en-GB" sz="2400" dirty="0" smtClean="0"/>
              <a:t>Tailored and quantified cost- and environmentally-efficient strategies towards the long-term development of France’s </a:t>
            </a:r>
            <a:r>
              <a:rPr lang="en-GB" sz="2400" dirty="0" err="1" smtClean="0"/>
              <a:t>bioeconomy</a:t>
            </a:r>
            <a:r>
              <a:rPr lang="en-GB" sz="2400" dirty="0" smtClean="0"/>
              <a:t> </a:t>
            </a:r>
          </a:p>
          <a:p>
            <a:pPr lvl="1"/>
            <a:endParaRPr lang="en-GB" sz="2000" dirty="0" smtClean="0"/>
          </a:p>
          <a:p>
            <a:r>
              <a:rPr lang="en-GB" sz="2400" dirty="0" smtClean="0"/>
              <a:t>Focus: residual biomass streams and bio-pump grasses</a:t>
            </a:r>
            <a:endParaRPr lang="en-GB" sz="2400" dirty="0"/>
          </a:p>
        </p:txBody>
      </p:sp>
    </p:spTree>
    <p:extLst>
      <p:ext uri="{BB962C8B-B14F-4D97-AF65-F5344CB8AC3E}">
        <p14:creationId xmlns:p14="http://schemas.microsoft.com/office/powerpoint/2010/main" val="72683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smtClean="0"/>
              <a:t>Vision</a:t>
            </a:r>
            <a:endParaRPr lang="en-US" b="1" dirty="0"/>
          </a:p>
        </p:txBody>
      </p:sp>
      <p:grpSp>
        <p:nvGrpSpPr>
          <p:cNvPr id="4" name="Group 3"/>
          <p:cNvGrpSpPr>
            <a:grpSpLocks noChangeAspect="1"/>
          </p:cNvGrpSpPr>
          <p:nvPr/>
        </p:nvGrpSpPr>
        <p:grpSpPr>
          <a:xfrm>
            <a:off x="2771800" y="153650"/>
            <a:ext cx="4020644" cy="1321616"/>
            <a:chOff x="214282" y="1790587"/>
            <a:chExt cx="7850187" cy="2579687"/>
          </a:xfrm>
          <a:effectLst/>
          <a:scene3d>
            <a:camera prst="perspectiveRelaxed"/>
            <a:lightRig rig="threePt" dir="t"/>
          </a:scene3d>
        </p:grpSpPr>
        <p:sp>
          <p:nvSpPr>
            <p:cNvPr id="5" name="Rectangle 3"/>
            <p:cNvSpPr>
              <a:spLocks noChangeArrowheads="1"/>
            </p:cNvSpPr>
            <p:nvPr/>
          </p:nvSpPr>
          <p:spPr bwMode="auto">
            <a:xfrm>
              <a:off x="621581" y="3121076"/>
              <a:ext cx="552244" cy="413655"/>
            </a:xfrm>
            <a:prstGeom prst="rect">
              <a:avLst/>
            </a:prstGeom>
            <a:solidFill>
              <a:srgbClr val="FFFFFF"/>
            </a:solidFill>
            <a:ln w="9525">
              <a:solidFill>
                <a:srgbClr val="000000"/>
              </a:solidFill>
              <a:miter lim="800000"/>
              <a:headEnd/>
              <a:tailEnd/>
            </a:ln>
          </p:spPr>
          <p:txBody>
            <a:bodyPr/>
            <a:lstStyle/>
            <a:p>
              <a:endParaRPr lang="en-US" sz="1600"/>
            </a:p>
          </p:txBody>
        </p:sp>
        <p:cxnSp>
          <p:nvCxnSpPr>
            <p:cNvPr id="6" name="AutoShape 4"/>
            <p:cNvCxnSpPr>
              <a:cxnSpLocks noChangeShapeType="1"/>
            </p:cNvCxnSpPr>
            <p:nvPr/>
          </p:nvCxnSpPr>
          <p:spPr bwMode="auto">
            <a:xfrm>
              <a:off x="5180698" y="2746522"/>
              <a:ext cx="207867" cy="0"/>
            </a:xfrm>
            <a:prstGeom prst="straightConnector1">
              <a:avLst/>
            </a:prstGeom>
            <a:noFill/>
            <a:ln w="9525">
              <a:solidFill>
                <a:srgbClr val="000000"/>
              </a:solidFill>
              <a:round/>
              <a:headEnd/>
              <a:tailEnd type="triangle" w="med" len="med"/>
            </a:ln>
          </p:spPr>
        </p:cxnSp>
        <p:sp>
          <p:nvSpPr>
            <p:cNvPr id="7" name="Rectangle 5"/>
            <p:cNvSpPr>
              <a:spLocks noChangeArrowheads="1"/>
            </p:cNvSpPr>
            <p:nvPr/>
          </p:nvSpPr>
          <p:spPr bwMode="auto">
            <a:xfrm>
              <a:off x="621581" y="2071502"/>
              <a:ext cx="552244" cy="412627"/>
            </a:xfrm>
            <a:prstGeom prst="rect">
              <a:avLst/>
            </a:prstGeom>
            <a:solidFill>
              <a:srgbClr val="FFFFFF"/>
            </a:solidFill>
            <a:ln w="9525">
              <a:solidFill>
                <a:srgbClr val="000000"/>
              </a:solidFill>
              <a:miter lim="800000"/>
              <a:headEnd/>
              <a:tailEnd/>
            </a:ln>
          </p:spPr>
          <p:txBody>
            <a:bodyPr/>
            <a:lstStyle/>
            <a:p>
              <a:endParaRPr lang="en-US" sz="1600"/>
            </a:p>
          </p:txBody>
        </p:sp>
        <p:sp>
          <p:nvSpPr>
            <p:cNvPr id="8" name="Rectangle 6"/>
            <p:cNvSpPr>
              <a:spLocks noChangeArrowheads="1"/>
            </p:cNvSpPr>
            <p:nvPr/>
          </p:nvSpPr>
          <p:spPr bwMode="auto">
            <a:xfrm>
              <a:off x="1381692" y="2071502"/>
              <a:ext cx="552244" cy="412627"/>
            </a:xfrm>
            <a:prstGeom prst="rect">
              <a:avLst/>
            </a:prstGeom>
            <a:solidFill>
              <a:srgbClr val="FFFFFF"/>
            </a:solidFill>
            <a:ln w="9525">
              <a:solidFill>
                <a:srgbClr val="000000"/>
              </a:solidFill>
              <a:miter lim="800000"/>
              <a:headEnd/>
              <a:tailEnd/>
            </a:ln>
          </p:spPr>
          <p:txBody>
            <a:bodyPr/>
            <a:lstStyle/>
            <a:p>
              <a:endParaRPr lang="en-US" sz="1600"/>
            </a:p>
          </p:txBody>
        </p:sp>
        <p:sp>
          <p:nvSpPr>
            <p:cNvPr id="9" name="Rectangle 7"/>
            <p:cNvSpPr>
              <a:spLocks noChangeArrowheads="1"/>
            </p:cNvSpPr>
            <p:nvPr/>
          </p:nvSpPr>
          <p:spPr bwMode="auto">
            <a:xfrm>
              <a:off x="2127842" y="2071502"/>
              <a:ext cx="552244" cy="412627"/>
            </a:xfrm>
            <a:prstGeom prst="rect">
              <a:avLst/>
            </a:prstGeom>
            <a:solidFill>
              <a:srgbClr val="FFFFFF"/>
            </a:solidFill>
            <a:ln w="9525">
              <a:solidFill>
                <a:srgbClr val="000000"/>
              </a:solidFill>
              <a:miter lim="800000"/>
              <a:headEnd/>
              <a:tailEnd/>
            </a:ln>
          </p:spPr>
          <p:txBody>
            <a:bodyPr/>
            <a:lstStyle/>
            <a:p>
              <a:endParaRPr lang="en-US" sz="1600"/>
            </a:p>
          </p:txBody>
        </p:sp>
        <p:cxnSp>
          <p:nvCxnSpPr>
            <p:cNvPr id="10" name="AutoShape 8"/>
            <p:cNvCxnSpPr>
              <a:cxnSpLocks noChangeShapeType="1"/>
            </p:cNvCxnSpPr>
            <p:nvPr/>
          </p:nvCxnSpPr>
          <p:spPr bwMode="auto">
            <a:xfrm>
              <a:off x="1173825" y="2284504"/>
              <a:ext cx="207867" cy="0"/>
            </a:xfrm>
            <a:prstGeom prst="straightConnector1">
              <a:avLst/>
            </a:prstGeom>
            <a:noFill/>
            <a:ln w="9525">
              <a:solidFill>
                <a:srgbClr val="000000"/>
              </a:solidFill>
              <a:round/>
              <a:headEnd/>
              <a:tailEnd type="triangle" w="med" len="med"/>
            </a:ln>
          </p:spPr>
        </p:cxnSp>
        <p:cxnSp>
          <p:nvCxnSpPr>
            <p:cNvPr id="11" name="AutoShape 9"/>
            <p:cNvCxnSpPr>
              <a:cxnSpLocks noChangeShapeType="1"/>
            </p:cNvCxnSpPr>
            <p:nvPr/>
          </p:nvCxnSpPr>
          <p:spPr bwMode="auto">
            <a:xfrm>
              <a:off x="1933937" y="2284504"/>
              <a:ext cx="207867" cy="0"/>
            </a:xfrm>
            <a:prstGeom prst="straightConnector1">
              <a:avLst/>
            </a:prstGeom>
            <a:noFill/>
            <a:ln w="9525">
              <a:solidFill>
                <a:srgbClr val="000000"/>
              </a:solidFill>
              <a:round/>
              <a:headEnd/>
              <a:tailEnd type="triangle" w="med" len="med"/>
            </a:ln>
          </p:spPr>
        </p:cxnSp>
        <p:sp>
          <p:nvSpPr>
            <p:cNvPr id="12" name="Rectangle 10"/>
            <p:cNvSpPr>
              <a:spLocks noChangeArrowheads="1"/>
            </p:cNvSpPr>
            <p:nvPr/>
          </p:nvSpPr>
          <p:spPr bwMode="auto">
            <a:xfrm>
              <a:off x="621581" y="2596289"/>
              <a:ext cx="552244" cy="413655"/>
            </a:xfrm>
            <a:prstGeom prst="rect">
              <a:avLst/>
            </a:prstGeom>
            <a:solidFill>
              <a:srgbClr val="FFFFFF"/>
            </a:solidFill>
            <a:ln w="9525">
              <a:solidFill>
                <a:srgbClr val="000000"/>
              </a:solidFill>
              <a:miter lim="800000"/>
              <a:headEnd/>
              <a:tailEnd/>
            </a:ln>
          </p:spPr>
          <p:txBody>
            <a:bodyPr/>
            <a:lstStyle/>
            <a:p>
              <a:endParaRPr lang="en-US" sz="1600"/>
            </a:p>
          </p:txBody>
        </p:sp>
        <p:sp>
          <p:nvSpPr>
            <p:cNvPr id="13" name="Rectangle 11"/>
            <p:cNvSpPr>
              <a:spLocks noChangeArrowheads="1"/>
            </p:cNvSpPr>
            <p:nvPr/>
          </p:nvSpPr>
          <p:spPr bwMode="auto">
            <a:xfrm>
              <a:off x="1381692" y="2596289"/>
              <a:ext cx="552244" cy="413655"/>
            </a:xfrm>
            <a:prstGeom prst="rect">
              <a:avLst/>
            </a:prstGeom>
            <a:solidFill>
              <a:srgbClr val="FFFFFF"/>
            </a:solidFill>
            <a:ln w="9525">
              <a:solidFill>
                <a:srgbClr val="000000"/>
              </a:solidFill>
              <a:miter lim="800000"/>
              <a:headEnd/>
              <a:tailEnd/>
            </a:ln>
          </p:spPr>
          <p:txBody>
            <a:bodyPr/>
            <a:lstStyle/>
            <a:p>
              <a:endParaRPr lang="en-US" sz="1600"/>
            </a:p>
          </p:txBody>
        </p:sp>
        <p:sp>
          <p:nvSpPr>
            <p:cNvPr id="14" name="Rectangle 12"/>
            <p:cNvSpPr>
              <a:spLocks noChangeArrowheads="1"/>
            </p:cNvSpPr>
            <p:nvPr/>
          </p:nvSpPr>
          <p:spPr bwMode="auto">
            <a:xfrm>
              <a:off x="2127842" y="2596289"/>
              <a:ext cx="552244" cy="413655"/>
            </a:xfrm>
            <a:prstGeom prst="rect">
              <a:avLst/>
            </a:prstGeom>
            <a:solidFill>
              <a:srgbClr val="FFFFFF"/>
            </a:solidFill>
            <a:ln w="9525">
              <a:solidFill>
                <a:srgbClr val="000000"/>
              </a:solidFill>
              <a:miter lim="800000"/>
              <a:headEnd/>
              <a:tailEnd/>
            </a:ln>
          </p:spPr>
          <p:txBody>
            <a:bodyPr/>
            <a:lstStyle/>
            <a:p>
              <a:endParaRPr lang="en-US" sz="1600"/>
            </a:p>
          </p:txBody>
        </p:sp>
        <p:cxnSp>
          <p:nvCxnSpPr>
            <p:cNvPr id="15" name="AutoShape 13"/>
            <p:cNvCxnSpPr>
              <a:cxnSpLocks noChangeShapeType="1"/>
            </p:cNvCxnSpPr>
            <p:nvPr/>
          </p:nvCxnSpPr>
          <p:spPr bwMode="auto">
            <a:xfrm>
              <a:off x="1173825" y="2809291"/>
              <a:ext cx="207867" cy="0"/>
            </a:xfrm>
            <a:prstGeom prst="straightConnector1">
              <a:avLst/>
            </a:prstGeom>
            <a:noFill/>
            <a:ln w="9525">
              <a:solidFill>
                <a:srgbClr val="000000"/>
              </a:solidFill>
              <a:round/>
              <a:headEnd/>
              <a:tailEnd type="triangle" w="med" len="med"/>
            </a:ln>
          </p:spPr>
        </p:cxnSp>
        <p:cxnSp>
          <p:nvCxnSpPr>
            <p:cNvPr id="16" name="AutoShape 14"/>
            <p:cNvCxnSpPr>
              <a:cxnSpLocks noChangeShapeType="1"/>
            </p:cNvCxnSpPr>
            <p:nvPr/>
          </p:nvCxnSpPr>
          <p:spPr bwMode="auto">
            <a:xfrm>
              <a:off x="1933937" y="2809291"/>
              <a:ext cx="207867" cy="0"/>
            </a:xfrm>
            <a:prstGeom prst="straightConnector1">
              <a:avLst/>
            </a:prstGeom>
            <a:noFill/>
            <a:ln w="9525">
              <a:solidFill>
                <a:srgbClr val="000000"/>
              </a:solidFill>
              <a:round/>
              <a:headEnd/>
              <a:tailEnd type="triangle" w="med" len="med"/>
            </a:ln>
          </p:spPr>
        </p:cxnSp>
        <p:sp>
          <p:nvSpPr>
            <p:cNvPr id="17" name="Rectangle 15"/>
            <p:cNvSpPr>
              <a:spLocks noChangeArrowheads="1"/>
            </p:cNvSpPr>
            <p:nvPr/>
          </p:nvSpPr>
          <p:spPr bwMode="auto">
            <a:xfrm>
              <a:off x="1381692" y="3121076"/>
              <a:ext cx="552244" cy="413655"/>
            </a:xfrm>
            <a:prstGeom prst="rect">
              <a:avLst/>
            </a:prstGeom>
            <a:solidFill>
              <a:srgbClr val="FFFFFF"/>
            </a:solidFill>
            <a:ln w="9525">
              <a:solidFill>
                <a:srgbClr val="000000"/>
              </a:solidFill>
              <a:miter lim="800000"/>
              <a:headEnd/>
              <a:tailEnd/>
            </a:ln>
          </p:spPr>
          <p:txBody>
            <a:bodyPr/>
            <a:lstStyle/>
            <a:p>
              <a:endParaRPr lang="en-US" sz="1600"/>
            </a:p>
          </p:txBody>
        </p:sp>
        <p:sp>
          <p:nvSpPr>
            <p:cNvPr id="18" name="Rectangle 16"/>
            <p:cNvSpPr>
              <a:spLocks noChangeArrowheads="1"/>
            </p:cNvSpPr>
            <p:nvPr/>
          </p:nvSpPr>
          <p:spPr bwMode="auto">
            <a:xfrm>
              <a:off x="2127842" y="3121076"/>
              <a:ext cx="552244" cy="413655"/>
            </a:xfrm>
            <a:prstGeom prst="rect">
              <a:avLst/>
            </a:prstGeom>
            <a:solidFill>
              <a:srgbClr val="FFFFFF"/>
            </a:solidFill>
            <a:ln w="9525">
              <a:solidFill>
                <a:srgbClr val="000000"/>
              </a:solidFill>
              <a:miter lim="800000"/>
              <a:headEnd/>
              <a:tailEnd/>
            </a:ln>
          </p:spPr>
          <p:txBody>
            <a:bodyPr/>
            <a:lstStyle/>
            <a:p>
              <a:endParaRPr lang="en-US" sz="1600"/>
            </a:p>
          </p:txBody>
        </p:sp>
        <p:cxnSp>
          <p:nvCxnSpPr>
            <p:cNvPr id="19" name="AutoShape 17"/>
            <p:cNvCxnSpPr>
              <a:cxnSpLocks noChangeShapeType="1"/>
            </p:cNvCxnSpPr>
            <p:nvPr/>
          </p:nvCxnSpPr>
          <p:spPr bwMode="auto">
            <a:xfrm>
              <a:off x="1173825" y="3334078"/>
              <a:ext cx="207867" cy="0"/>
            </a:xfrm>
            <a:prstGeom prst="straightConnector1">
              <a:avLst/>
            </a:prstGeom>
            <a:noFill/>
            <a:ln w="9525">
              <a:solidFill>
                <a:srgbClr val="000000"/>
              </a:solidFill>
              <a:round/>
              <a:headEnd/>
              <a:tailEnd type="triangle" w="med" len="med"/>
            </a:ln>
          </p:spPr>
        </p:cxnSp>
        <p:cxnSp>
          <p:nvCxnSpPr>
            <p:cNvPr id="20" name="AutoShape 18"/>
            <p:cNvCxnSpPr>
              <a:cxnSpLocks noChangeShapeType="1"/>
            </p:cNvCxnSpPr>
            <p:nvPr/>
          </p:nvCxnSpPr>
          <p:spPr bwMode="auto">
            <a:xfrm>
              <a:off x="1933937" y="3334078"/>
              <a:ext cx="207867" cy="0"/>
            </a:xfrm>
            <a:prstGeom prst="straightConnector1">
              <a:avLst/>
            </a:prstGeom>
            <a:noFill/>
            <a:ln w="9525">
              <a:solidFill>
                <a:srgbClr val="000000"/>
              </a:solidFill>
              <a:round/>
              <a:headEnd/>
              <a:tailEnd type="triangle" w="med" len="med"/>
            </a:ln>
          </p:spPr>
        </p:cxnSp>
        <p:sp>
          <p:nvSpPr>
            <p:cNvPr id="21" name="Rectangle 19"/>
            <p:cNvSpPr>
              <a:spLocks noChangeArrowheads="1"/>
            </p:cNvSpPr>
            <p:nvPr/>
          </p:nvSpPr>
          <p:spPr bwMode="auto">
            <a:xfrm>
              <a:off x="2914325" y="2321548"/>
              <a:ext cx="553795" cy="412626"/>
            </a:xfrm>
            <a:prstGeom prst="rect">
              <a:avLst/>
            </a:prstGeom>
            <a:solidFill>
              <a:srgbClr val="FFFFFF"/>
            </a:solidFill>
            <a:ln w="9525">
              <a:solidFill>
                <a:srgbClr val="000000"/>
              </a:solidFill>
              <a:miter lim="800000"/>
              <a:headEnd/>
              <a:tailEnd/>
            </a:ln>
          </p:spPr>
          <p:txBody>
            <a:bodyPr/>
            <a:lstStyle/>
            <a:p>
              <a:endParaRPr lang="en-US" sz="1600"/>
            </a:p>
          </p:txBody>
        </p:sp>
        <p:cxnSp>
          <p:nvCxnSpPr>
            <p:cNvPr id="22" name="AutoShape 20"/>
            <p:cNvCxnSpPr>
              <a:cxnSpLocks noChangeShapeType="1"/>
            </p:cNvCxnSpPr>
            <p:nvPr/>
          </p:nvCxnSpPr>
          <p:spPr bwMode="auto">
            <a:xfrm>
              <a:off x="3468120" y="2534549"/>
              <a:ext cx="206316" cy="191393"/>
            </a:xfrm>
            <a:prstGeom prst="straightConnector1">
              <a:avLst/>
            </a:prstGeom>
            <a:noFill/>
            <a:ln w="9525">
              <a:solidFill>
                <a:srgbClr val="000000"/>
              </a:solidFill>
              <a:round/>
              <a:headEnd/>
              <a:tailEnd type="triangle" w="med" len="med"/>
            </a:ln>
          </p:spPr>
        </p:cxnSp>
        <p:cxnSp>
          <p:nvCxnSpPr>
            <p:cNvPr id="23" name="AutoShape 21"/>
            <p:cNvCxnSpPr>
              <a:cxnSpLocks noChangeShapeType="1"/>
            </p:cNvCxnSpPr>
            <p:nvPr/>
          </p:nvCxnSpPr>
          <p:spPr bwMode="auto">
            <a:xfrm>
              <a:off x="4228232" y="2725942"/>
              <a:ext cx="400222" cy="8232"/>
            </a:xfrm>
            <a:prstGeom prst="straightConnector1">
              <a:avLst/>
            </a:prstGeom>
            <a:noFill/>
            <a:ln w="9525">
              <a:solidFill>
                <a:srgbClr val="000000"/>
              </a:solidFill>
              <a:round/>
              <a:headEnd/>
              <a:tailEnd type="triangle" w="med" len="med"/>
            </a:ln>
          </p:spPr>
        </p:cxnSp>
        <p:sp>
          <p:nvSpPr>
            <p:cNvPr id="24" name="Rectangle 22"/>
            <p:cNvSpPr>
              <a:spLocks noChangeArrowheads="1"/>
            </p:cNvSpPr>
            <p:nvPr/>
          </p:nvSpPr>
          <p:spPr bwMode="auto">
            <a:xfrm>
              <a:off x="2914325" y="2846335"/>
              <a:ext cx="553795" cy="412626"/>
            </a:xfrm>
            <a:prstGeom prst="rect">
              <a:avLst/>
            </a:prstGeom>
            <a:solidFill>
              <a:srgbClr val="FFFFFF"/>
            </a:solidFill>
            <a:ln w="9525">
              <a:solidFill>
                <a:srgbClr val="000000"/>
              </a:solidFill>
              <a:miter lim="800000"/>
              <a:headEnd/>
              <a:tailEnd/>
            </a:ln>
          </p:spPr>
          <p:txBody>
            <a:bodyPr/>
            <a:lstStyle/>
            <a:p>
              <a:endParaRPr lang="en-US" sz="1600"/>
            </a:p>
          </p:txBody>
        </p:sp>
        <p:sp>
          <p:nvSpPr>
            <p:cNvPr id="25" name="Rectangle 23"/>
            <p:cNvSpPr>
              <a:spLocks noChangeArrowheads="1"/>
            </p:cNvSpPr>
            <p:nvPr/>
          </p:nvSpPr>
          <p:spPr bwMode="auto">
            <a:xfrm>
              <a:off x="3674437" y="2532491"/>
              <a:ext cx="553795" cy="412627"/>
            </a:xfrm>
            <a:prstGeom prst="rect">
              <a:avLst/>
            </a:prstGeom>
            <a:solidFill>
              <a:srgbClr val="FFFFFF"/>
            </a:solidFill>
            <a:ln w="9525">
              <a:solidFill>
                <a:srgbClr val="000000"/>
              </a:solidFill>
              <a:miter lim="800000"/>
              <a:headEnd/>
              <a:tailEnd/>
            </a:ln>
          </p:spPr>
          <p:txBody>
            <a:bodyPr/>
            <a:lstStyle/>
            <a:p>
              <a:endParaRPr lang="en-US" sz="1600"/>
            </a:p>
          </p:txBody>
        </p:sp>
        <p:cxnSp>
          <p:nvCxnSpPr>
            <p:cNvPr id="26" name="AutoShape 24"/>
            <p:cNvCxnSpPr>
              <a:cxnSpLocks noChangeShapeType="1"/>
            </p:cNvCxnSpPr>
            <p:nvPr/>
          </p:nvCxnSpPr>
          <p:spPr bwMode="auto">
            <a:xfrm flipV="1">
              <a:off x="3468120" y="2809291"/>
              <a:ext cx="206316" cy="250045"/>
            </a:xfrm>
            <a:prstGeom prst="straightConnector1">
              <a:avLst/>
            </a:prstGeom>
            <a:noFill/>
            <a:ln w="9525">
              <a:solidFill>
                <a:srgbClr val="000000"/>
              </a:solidFill>
              <a:round/>
              <a:headEnd/>
              <a:tailEnd type="triangle" w="med" len="med"/>
            </a:ln>
          </p:spPr>
        </p:cxnSp>
        <p:sp>
          <p:nvSpPr>
            <p:cNvPr id="27" name="Rectangle 25"/>
            <p:cNvSpPr>
              <a:spLocks noChangeArrowheads="1"/>
            </p:cNvSpPr>
            <p:nvPr/>
          </p:nvSpPr>
          <p:spPr bwMode="auto">
            <a:xfrm>
              <a:off x="4628454" y="2534549"/>
              <a:ext cx="552244" cy="411597"/>
            </a:xfrm>
            <a:prstGeom prst="rect">
              <a:avLst/>
            </a:prstGeom>
            <a:solidFill>
              <a:srgbClr val="FFFFFF"/>
            </a:solidFill>
            <a:ln w="28575">
              <a:solidFill>
                <a:srgbClr val="000000"/>
              </a:solidFill>
              <a:miter lim="800000"/>
              <a:headEnd/>
              <a:tailEnd/>
            </a:ln>
          </p:spPr>
          <p:txBody>
            <a:bodyPr/>
            <a:lstStyle/>
            <a:p>
              <a:endParaRPr lang="en-US" sz="1600"/>
            </a:p>
          </p:txBody>
        </p:sp>
        <p:sp>
          <p:nvSpPr>
            <p:cNvPr id="28" name="Rectangle 26"/>
            <p:cNvSpPr>
              <a:spLocks noChangeArrowheads="1"/>
            </p:cNvSpPr>
            <p:nvPr/>
          </p:nvSpPr>
          <p:spPr bwMode="auto">
            <a:xfrm>
              <a:off x="5388566" y="2534549"/>
              <a:ext cx="552244" cy="411597"/>
            </a:xfrm>
            <a:prstGeom prst="rect">
              <a:avLst/>
            </a:prstGeom>
            <a:solidFill>
              <a:srgbClr val="FFFFFF"/>
            </a:solidFill>
            <a:ln w="9525">
              <a:solidFill>
                <a:srgbClr val="000000"/>
              </a:solidFill>
              <a:miter lim="800000"/>
              <a:headEnd/>
              <a:tailEnd/>
            </a:ln>
          </p:spPr>
          <p:txBody>
            <a:bodyPr/>
            <a:lstStyle/>
            <a:p>
              <a:endParaRPr lang="en-US" sz="1600"/>
            </a:p>
          </p:txBody>
        </p:sp>
        <p:cxnSp>
          <p:nvCxnSpPr>
            <p:cNvPr id="29" name="AutoShape 27"/>
            <p:cNvCxnSpPr>
              <a:cxnSpLocks noChangeShapeType="1"/>
            </p:cNvCxnSpPr>
            <p:nvPr/>
          </p:nvCxnSpPr>
          <p:spPr bwMode="auto">
            <a:xfrm>
              <a:off x="5940810" y="2746522"/>
              <a:ext cx="318006" cy="0"/>
            </a:xfrm>
            <a:prstGeom prst="straightConnector1">
              <a:avLst/>
            </a:prstGeom>
            <a:noFill/>
            <a:ln w="9525">
              <a:solidFill>
                <a:srgbClr val="000000"/>
              </a:solidFill>
              <a:round/>
              <a:headEnd/>
              <a:tailEnd type="triangle" w="med" len="med"/>
            </a:ln>
          </p:spPr>
        </p:cxnSp>
        <p:sp>
          <p:nvSpPr>
            <p:cNvPr id="30" name="Rectangle 28"/>
            <p:cNvSpPr>
              <a:spLocks noChangeArrowheads="1"/>
            </p:cNvSpPr>
            <p:nvPr/>
          </p:nvSpPr>
          <p:spPr bwMode="auto">
            <a:xfrm>
              <a:off x="6258816" y="2064299"/>
              <a:ext cx="552244" cy="411597"/>
            </a:xfrm>
            <a:prstGeom prst="rect">
              <a:avLst/>
            </a:prstGeom>
            <a:solidFill>
              <a:srgbClr val="FFFFFF"/>
            </a:solidFill>
            <a:ln w="9525">
              <a:solidFill>
                <a:srgbClr val="000000"/>
              </a:solidFill>
              <a:miter lim="800000"/>
              <a:headEnd/>
              <a:tailEnd/>
            </a:ln>
          </p:spPr>
          <p:txBody>
            <a:bodyPr/>
            <a:lstStyle/>
            <a:p>
              <a:endParaRPr lang="en-US" sz="1600"/>
            </a:p>
          </p:txBody>
        </p:sp>
        <p:sp>
          <p:nvSpPr>
            <p:cNvPr id="31" name="Rectangle 29"/>
            <p:cNvSpPr>
              <a:spLocks noChangeArrowheads="1"/>
            </p:cNvSpPr>
            <p:nvPr/>
          </p:nvSpPr>
          <p:spPr bwMode="auto">
            <a:xfrm>
              <a:off x="7017376" y="2064299"/>
              <a:ext cx="553796" cy="411597"/>
            </a:xfrm>
            <a:prstGeom prst="rect">
              <a:avLst/>
            </a:prstGeom>
            <a:solidFill>
              <a:srgbClr val="FFFFFF"/>
            </a:solidFill>
            <a:ln w="9525">
              <a:solidFill>
                <a:srgbClr val="000000"/>
              </a:solidFill>
              <a:miter lim="800000"/>
              <a:headEnd/>
              <a:tailEnd/>
            </a:ln>
          </p:spPr>
          <p:txBody>
            <a:bodyPr/>
            <a:lstStyle/>
            <a:p>
              <a:endParaRPr lang="en-US" sz="1600"/>
            </a:p>
          </p:txBody>
        </p:sp>
        <p:cxnSp>
          <p:nvCxnSpPr>
            <p:cNvPr id="32" name="AutoShape 30"/>
            <p:cNvCxnSpPr>
              <a:cxnSpLocks noChangeShapeType="1"/>
            </p:cNvCxnSpPr>
            <p:nvPr/>
          </p:nvCxnSpPr>
          <p:spPr bwMode="auto">
            <a:xfrm>
              <a:off x="6811061" y="2276272"/>
              <a:ext cx="206316" cy="0"/>
            </a:xfrm>
            <a:prstGeom prst="straightConnector1">
              <a:avLst/>
            </a:prstGeom>
            <a:noFill/>
            <a:ln w="9525">
              <a:solidFill>
                <a:srgbClr val="000000"/>
              </a:solidFill>
              <a:round/>
              <a:headEnd/>
              <a:tailEnd type="triangle" w="med" len="med"/>
            </a:ln>
          </p:spPr>
        </p:cxnSp>
        <p:sp>
          <p:nvSpPr>
            <p:cNvPr id="33" name="Rectangle 31"/>
            <p:cNvSpPr>
              <a:spLocks noChangeArrowheads="1"/>
            </p:cNvSpPr>
            <p:nvPr/>
          </p:nvSpPr>
          <p:spPr bwMode="auto">
            <a:xfrm>
              <a:off x="6258816" y="2589086"/>
              <a:ext cx="552244" cy="412626"/>
            </a:xfrm>
            <a:prstGeom prst="rect">
              <a:avLst/>
            </a:prstGeom>
            <a:solidFill>
              <a:srgbClr val="FFFFFF"/>
            </a:solidFill>
            <a:ln w="9525">
              <a:solidFill>
                <a:srgbClr val="000000"/>
              </a:solidFill>
              <a:miter lim="800000"/>
              <a:headEnd/>
              <a:tailEnd/>
            </a:ln>
          </p:spPr>
          <p:txBody>
            <a:bodyPr/>
            <a:lstStyle/>
            <a:p>
              <a:endParaRPr lang="en-US" sz="1600"/>
            </a:p>
          </p:txBody>
        </p:sp>
        <p:sp>
          <p:nvSpPr>
            <p:cNvPr id="34" name="Rectangle 32"/>
            <p:cNvSpPr>
              <a:spLocks noChangeArrowheads="1"/>
            </p:cNvSpPr>
            <p:nvPr/>
          </p:nvSpPr>
          <p:spPr bwMode="auto">
            <a:xfrm>
              <a:off x="7017376" y="2589086"/>
              <a:ext cx="553796" cy="412626"/>
            </a:xfrm>
            <a:prstGeom prst="rect">
              <a:avLst/>
            </a:prstGeom>
            <a:solidFill>
              <a:srgbClr val="FFFFFF"/>
            </a:solidFill>
            <a:ln w="9525">
              <a:solidFill>
                <a:srgbClr val="000000"/>
              </a:solidFill>
              <a:miter lim="800000"/>
              <a:headEnd/>
              <a:tailEnd/>
            </a:ln>
          </p:spPr>
          <p:txBody>
            <a:bodyPr/>
            <a:lstStyle/>
            <a:p>
              <a:endParaRPr lang="en-US" sz="1600"/>
            </a:p>
          </p:txBody>
        </p:sp>
        <p:cxnSp>
          <p:nvCxnSpPr>
            <p:cNvPr id="35" name="AutoShape 33"/>
            <p:cNvCxnSpPr>
              <a:cxnSpLocks noChangeShapeType="1"/>
            </p:cNvCxnSpPr>
            <p:nvPr/>
          </p:nvCxnSpPr>
          <p:spPr bwMode="auto">
            <a:xfrm>
              <a:off x="6811061" y="2801059"/>
              <a:ext cx="206316" cy="0"/>
            </a:xfrm>
            <a:prstGeom prst="straightConnector1">
              <a:avLst/>
            </a:prstGeom>
            <a:noFill/>
            <a:ln w="9525">
              <a:solidFill>
                <a:srgbClr val="000000"/>
              </a:solidFill>
              <a:round/>
              <a:headEnd/>
              <a:tailEnd type="triangle" w="med" len="med"/>
            </a:ln>
          </p:spPr>
        </p:cxnSp>
        <p:sp>
          <p:nvSpPr>
            <p:cNvPr id="36" name="Rectangle 34"/>
            <p:cNvSpPr>
              <a:spLocks noChangeArrowheads="1"/>
            </p:cNvSpPr>
            <p:nvPr/>
          </p:nvSpPr>
          <p:spPr bwMode="auto">
            <a:xfrm>
              <a:off x="6258816" y="3113873"/>
              <a:ext cx="552244" cy="412626"/>
            </a:xfrm>
            <a:prstGeom prst="rect">
              <a:avLst/>
            </a:prstGeom>
            <a:solidFill>
              <a:srgbClr val="FFFFFF"/>
            </a:solidFill>
            <a:ln w="9525">
              <a:solidFill>
                <a:srgbClr val="000000"/>
              </a:solidFill>
              <a:miter lim="800000"/>
              <a:headEnd/>
              <a:tailEnd/>
            </a:ln>
          </p:spPr>
          <p:txBody>
            <a:bodyPr/>
            <a:lstStyle/>
            <a:p>
              <a:endParaRPr lang="en-US" sz="1600"/>
            </a:p>
          </p:txBody>
        </p:sp>
        <p:sp>
          <p:nvSpPr>
            <p:cNvPr id="37" name="Rectangle 35"/>
            <p:cNvSpPr>
              <a:spLocks noChangeArrowheads="1"/>
            </p:cNvSpPr>
            <p:nvPr/>
          </p:nvSpPr>
          <p:spPr bwMode="auto">
            <a:xfrm>
              <a:off x="7017376" y="3113873"/>
              <a:ext cx="553796" cy="412626"/>
            </a:xfrm>
            <a:prstGeom prst="rect">
              <a:avLst/>
            </a:prstGeom>
            <a:solidFill>
              <a:srgbClr val="FFFFFF"/>
            </a:solidFill>
            <a:ln w="9525">
              <a:solidFill>
                <a:srgbClr val="000000"/>
              </a:solidFill>
              <a:miter lim="800000"/>
              <a:headEnd/>
              <a:tailEnd/>
            </a:ln>
          </p:spPr>
          <p:txBody>
            <a:bodyPr/>
            <a:lstStyle/>
            <a:p>
              <a:endParaRPr lang="en-US" sz="1600"/>
            </a:p>
          </p:txBody>
        </p:sp>
        <p:cxnSp>
          <p:nvCxnSpPr>
            <p:cNvPr id="38" name="AutoShape 36"/>
            <p:cNvCxnSpPr>
              <a:cxnSpLocks noChangeShapeType="1"/>
            </p:cNvCxnSpPr>
            <p:nvPr/>
          </p:nvCxnSpPr>
          <p:spPr bwMode="auto">
            <a:xfrm>
              <a:off x="6811061" y="3325846"/>
              <a:ext cx="206316" cy="0"/>
            </a:xfrm>
            <a:prstGeom prst="straightConnector1">
              <a:avLst/>
            </a:prstGeom>
            <a:noFill/>
            <a:ln w="9525">
              <a:solidFill>
                <a:srgbClr val="000000"/>
              </a:solidFill>
              <a:round/>
              <a:headEnd/>
              <a:tailEnd type="triangle" w="med" len="med"/>
            </a:ln>
          </p:spPr>
        </p:cxnSp>
        <p:cxnSp>
          <p:nvCxnSpPr>
            <p:cNvPr id="39" name="AutoShape 37"/>
            <p:cNvCxnSpPr>
              <a:cxnSpLocks noChangeShapeType="1"/>
            </p:cNvCxnSpPr>
            <p:nvPr/>
          </p:nvCxnSpPr>
          <p:spPr bwMode="auto">
            <a:xfrm>
              <a:off x="2680086" y="2259808"/>
              <a:ext cx="234239" cy="274741"/>
            </a:xfrm>
            <a:prstGeom prst="straightConnector1">
              <a:avLst/>
            </a:prstGeom>
            <a:noFill/>
            <a:ln w="9525">
              <a:solidFill>
                <a:srgbClr val="000000"/>
              </a:solidFill>
              <a:round/>
              <a:headEnd/>
              <a:tailEnd type="triangle" w="med" len="med"/>
            </a:ln>
          </p:spPr>
        </p:cxnSp>
        <p:cxnSp>
          <p:nvCxnSpPr>
            <p:cNvPr id="40" name="AutoShape 38"/>
            <p:cNvCxnSpPr>
              <a:cxnSpLocks noChangeShapeType="1"/>
            </p:cNvCxnSpPr>
            <p:nvPr/>
          </p:nvCxnSpPr>
          <p:spPr bwMode="auto">
            <a:xfrm flipV="1">
              <a:off x="2680086" y="2534549"/>
              <a:ext cx="234239" cy="274742"/>
            </a:xfrm>
            <a:prstGeom prst="straightConnector1">
              <a:avLst/>
            </a:prstGeom>
            <a:noFill/>
            <a:ln w="9525">
              <a:solidFill>
                <a:srgbClr val="000000"/>
              </a:solidFill>
              <a:round/>
              <a:headEnd/>
              <a:tailEnd type="triangle" w="med" len="med"/>
            </a:ln>
          </p:spPr>
        </p:cxnSp>
        <p:cxnSp>
          <p:nvCxnSpPr>
            <p:cNvPr id="41" name="AutoShape 39"/>
            <p:cNvCxnSpPr>
              <a:cxnSpLocks noChangeShapeType="1"/>
            </p:cNvCxnSpPr>
            <p:nvPr/>
          </p:nvCxnSpPr>
          <p:spPr bwMode="auto">
            <a:xfrm flipV="1">
              <a:off x="2680086" y="3050075"/>
              <a:ext cx="234239" cy="246958"/>
            </a:xfrm>
            <a:prstGeom prst="straightConnector1">
              <a:avLst/>
            </a:prstGeom>
            <a:noFill/>
            <a:ln w="9525">
              <a:solidFill>
                <a:srgbClr val="000000"/>
              </a:solidFill>
              <a:round/>
              <a:headEnd/>
              <a:tailEnd type="triangle" w="med" len="med"/>
            </a:ln>
          </p:spPr>
        </p:cxnSp>
        <p:cxnSp>
          <p:nvCxnSpPr>
            <p:cNvPr id="42" name="AutoShape 40"/>
            <p:cNvCxnSpPr>
              <a:cxnSpLocks noChangeShapeType="1"/>
            </p:cNvCxnSpPr>
            <p:nvPr/>
          </p:nvCxnSpPr>
          <p:spPr bwMode="auto">
            <a:xfrm flipV="1">
              <a:off x="5940810" y="2259808"/>
              <a:ext cx="318006" cy="486714"/>
            </a:xfrm>
            <a:prstGeom prst="straightConnector1">
              <a:avLst/>
            </a:prstGeom>
            <a:noFill/>
            <a:ln w="9525">
              <a:solidFill>
                <a:srgbClr val="000000"/>
              </a:solidFill>
              <a:round/>
              <a:headEnd/>
              <a:tailEnd type="triangle" w="med" len="med"/>
            </a:ln>
          </p:spPr>
        </p:cxnSp>
        <p:cxnSp>
          <p:nvCxnSpPr>
            <p:cNvPr id="43" name="AutoShape 41"/>
            <p:cNvCxnSpPr>
              <a:cxnSpLocks noChangeShapeType="1"/>
            </p:cNvCxnSpPr>
            <p:nvPr/>
          </p:nvCxnSpPr>
          <p:spPr bwMode="auto">
            <a:xfrm>
              <a:off x="5940810" y="2746522"/>
              <a:ext cx="318006" cy="579324"/>
            </a:xfrm>
            <a:prstGeom prst="straightConnector1">
              <a:avLst/>
            </a:prstGeom>
            <a:noFill/>
            <a:ln w="9525">
              <a:solidFill>
                <a:srgbClr val="000000"/>
              </a:solidFill>
              <a:round/>
              <a:headEnd/>
              <a:tailEnd type="triangle" w="med" len="med"/>
            </a:ln>
          </p:spPr>
        </p:cxnSp>
        <p:cxnSp>
          <p:nvCxnSpPr>
            <p:cNvPr id="44" name="AutoShape 42"/>
            <p:cNvCxnSpPr>
              <a:cxnSpLocks noChangeShapeType="1"/>
            </p:cNvCxnSpPr>
            <p:nvPr/>
          </p:nvCxnSpPr>
          <p:spPr bwMode="auto">
            <a:xfrm flipH="1">
              <a:off x="2031665" y="1790587"/>
              <a:ext cx="13962" cy="2238061"/>
            </a:xfrm>
            <a:prstGeom prst="straightConnector1">
              <a:avLst/>
            </a:prstGeom>
            <a:noFill/>
            <a:ln w="9525">
              <a:solidFill>
                <a:srgbClr val="000000"/>
              </a:solidFill>
              <a:prstDash val="dash"/>
              <a:round/>
              <a:headEnd/>
              <a:tailEnd/>
            </a:ln>
          </p:spPr>
        </p:cxnSp>
        <p:cxnSp>
          <p:nvCxnSpPr>
            <p:cNvPr id="45" name="AutoShape 43"/>
            <p:cNvCxnSpPr>
              <a:cxnSpLocks noChangeShapeType="1"/>
            </p:cNvCxnSpPr>
            <p:nvPr/>
          </p:nvCxnSpPr>
          <p:spPr bwMode="auto">
            <a:xfrm flipH="1">
              <a:off x="4420587" y="1790587"/>
              <a:ext cx="13962" cy="2238061"/>
            </a:xfrm>
            <a:prstGeom prst="straightConnector1">
              <a:avLst/>
            </a:prstGeom>
            <a:noFill/>
            <a:ln w="9525">
              <a:solidFill>
                <a:srgbClr val="000000"/>
              </a:solidFill>
              <a:prstDash val="dash"/>
              <a:round/>
              <a:headEnd/>
              <a:tailEnd/>
            </a:ln>
          </p:spPr>
        </p:cxnSp>
        <p:cxnSp>
          <p:nvCxnSpPr>
            <p:cNvPr id="46" name="AutoShape 44"/>
            <p:cNvCxnSpPr>
              <a:cxnSpLocks noChangeShapeType="1"/>
            </p:cNvCxnSpPr>
            <p:nvPr/>
          </p:nvCxnSpPr>
          <p:spPr bwMode="auto">
            <a:xfrm flipH="1">
              <a:off x="6092832" y="1790587"/>
              <a:ext cx="13962" cy="2238061"/>
            </a:xfrm>
            <a:prstGeom prst="straightConnector1">
              <a:avLst/>
            </a:prstGeom>
            <a:noFill/>
            <a:ln w="9525">
              <a:solidFill>
                <a:srgbClr val="000000"/>
              </a:solidFill>
              <a:prstDash val="dash"/>
              <a:round/>
              <a:headEnd/>
              <a:tailEnd/>
            </a:ln>
          </p:spPr>
        </p:cxnSp>
        <p:sp>
          <p:nvSpPr>
            <p:cNvPr id="47" name="Text Box 45"/>
            <p:cNvSpPr txBox="1">
              <a:spLocks noChangeArrowheads="1"/>
            </p:cNvSpPr>
            <p:nvPr/>
          </p:nvSpPr>
          <p:spPr bwMode="auto">
            <a:xfrm>
              <a:off x="214282" y="3551721"/>
              <a:ext cx="1852370" cy="747050"/>
            </a:xfrm>
            <a:prstGeom prst="rect">
              <a:avLst/>
            </a:prstGeom>
            <a:noFill/>
            <a:ln w="9525">
              <a:noFill/>
              <a:miter lim="800000"/>
              <a:headEnd/>
              <a:tailEnd/>
            </a:ln>
          </p:spPr>
          <p:txBody>
            <a:bodyPr/>
            <a:lstStyle/>
            <a:p>
              <a:pPr>
                <a:spcAft>
                  <a:spcPts val="1000"/>
                </a:spcAft>
              </a:pPr>
              <a:r>
                <a:rPr lang="en-GB" sz="1300" dirty="0" smtClean="0">
                  <a:latin typeface="Calibri" pitchFamily="34" charset="0"/>
                </a:rPr>
                <a:t>Materials production</a:t>
              </a:r>
              <a:endParaRPr lang="da-DK" sz="1300" dirty="0"/>
            </a:p>
          </p:txBody>
        </p:sp>
        <p:sp>
          <p:nvSpPr>
            <p:cNvPr id="48" name="Text Box 46"/>
            <p:cNvSpPr txBox="1">
              <a:spLocks noChangeArrowheads="1"/>
            </p:cNvSpPr>
            <p:nvPr/>
          </p:nvSpPr>
          <p:spPr bwMode="auto">
            <a:xfrm>
              <a:off x="2610281" y="3623225"/>
              <a:ext cx="1393021" cy="384442"/>
            </a:xfrm>
            <a:prstGeom prst="rect">
              <a:avLst/>
            </a:prstGeom>
            <a:noFill/>
            <a:ln w="9525">
              <a:noFill/>
              <a:miter lim="800000"/>
              <a:headEnd/>
              <a:tailEnd/>
            </a:ln>
          </p:spPr>
          <p:txBody>
            <a:bodyPr/>
            <a:lstStyle/>
            <a:p>
              <a:pPr>
                <a:spcAft>
                  <a:spcPts val="1000"/>
                </a:spcAft>
              </a:pPr>
              <a:r>
                <a:rPr lang="en-GB" sz="1300" dirty="0" smtClean="0">
                  <a:latin typeface="Calibri" pitchFamily="34" charset="0"/>
                </a:rPr>
                <a:t>Product manufacture</a:t>
              </a:r>
              <a:endParaRPr lang="da-DK" sz="1300" dirty="0"/>
            </a:p>
          </p:txBody>
        </p:sp>
        <p:sp>
          <p:nvSpPr>
            <p:cNvPr id="49" name="Text Box 47"/>
            <p:cNvSpPr txBox="1">
              <a:spLocks noChangeArrowheads="1"/>
            </p:cNvSpPr>
            <p:nvPr/>
          </p:nvSpPr>
          <p:spPr bwMode="auto">
            <a:xfrm>
              <a:off x="4642416" y="3627341"/>
              <a:ext cx="1394572" cy="742933"/>
            </a:xfrm>
            <a:prstGeom prst="rect">
              <a:avLst/>
            </a:prstGeom>
            <a:noFill/>
            <a:ln w="9525">
              <a:noFill/>
              <a:miter lim="800000"/>
              <a:headEnd/>
              <a:tailEnd/>
            </a:ln>
          </p:spPr>
          <p:txBody>
            <a:bodyPr/>
            <a:lstStyle/>
            <a:p>
              <a:pPr>
                <a:spcAft>
                  <a:spcPts val="1000"/>
                </a:spcAft>
              </a:pPr>
              <a:r>
                <a:rPr lang="en-GB" sz="1300" dirty="0" smtClean="0">
                  <a:latin typeface="Calibri" pitchFamily="34" charset="0"/>
                </a:rPr>
                <a:t>Use </a:t>
              </a:r>
              <a:endParaRPr lang="da-DK" sz="1300" dirty="0"/>
            </a:p>
          </p:txBody>
        </p:sp>
        <p:sp>
          <p:nvSpPr>
            <p:cNvPr id="50" name="Text Box 48"/>
            <p:cNvSpPr txBox="1">
              <a:spLocks noChangeArrowheads="1"/>
            </p:cNvSpPr>
            <p:nvPr/>
          </p:nvSpPr>
          <p:spPr bwMode="auto">
            <a:xfrm>
              <a:off x="6327071" y="3627341"/>
              <a:ext cx="1394572" cy="555657"/>
            </a:xfrm>
            <a:prstGeom prst="rect">
              <a:avLst/>
            </a:prstGeom>
            <a:noFill/>
            <a:ln w="9525">
              <a:noFill/>
              <a:miter lim="800000"/>
              <a:headEnd/>
              <a:tailEnd/>
            </a:ln>
          </p:spPr>
          <p:txBody>
            <a:bodyPr/>
            <a:lstStyle/>
            <a:p>
              <a:pPr>
                <a:spcAft>
                  <a:spcPts val="1000"/>
                </a:spcAft>
              </a:pPr>
              <a:r>
                <a:rPr lang="en-GB" sz="1200" dirty="0" smtClean="0">
                  <a:latin typeface="Calibri" pitchFamily="34" charset="0"/>
                </a:rPr>
                <a:t>Disposal</a:t>
              </a:r>
              <a:endParaRPr lang="da-DK" sz="1200" dirty="0"/>
            </a:p>
          </p:txBody>
        </p:sp>
        <p:cxnSp>
          <p:nvCxnSpPr>
            <p:cNvPr id="51" name="AutoShape 49"/>
            <p:cNvCxnSpPr>
              <a:cxnSpLocks noChangeShapeType="1"/>
            </p:cNvCxnSpPr>
            <p:nvPr/>
          </p:nvCxnSpPr>
          <p:spPr bwMode="auto">
            <a:xfrm>
              <a:off x="469558" y="2284504"/>
              <a:ext cx="152022" cy="0"/>
            </a:xfrm>
            <a:prstGeom prst="straightConnector1">
              <a:avLst/>
            </a:prstGeom>
            <a:noFill/>
            <a:ln w="9525">
              <a:solidFill>
                <a:srgbClr val="000000"/>
              </a:solidFill>
              <a:round/>
              <a:headEnd/>
              <a:tailEnd/>
            </a:ln>
          </p:spPr>
        </p:cxnSp>
        <p:cxnSp>
          <p:nvCxnSpPr>
            <p:cNvPr id="52" name="AutoShape 50"/>
            <p:cNvCxnSpPr>
              <a:cxnSpLocks noChangeShapeType="1"/>
            </p:cNvCxnSpPr>
            <p:nvPr/>
          </p:nvCxnSpPr>
          <p:spPr bwMode="auto">
            <a:xfrm>
              <a:off x="469558" y="2183663"/>
              <a:ext cx="0" cy="200653"/>
            </a:xfrm>
            <a:prstGeom prst="straightConnector1">
              <a:avLst/>
            </a:prstGeom>
            <a:noFill/>
            <a:ln w="9525">
              <a:solidFill>
                <a:srgbClr val="000000"/>
              </a:solidFill>
              <a:round/>
              <a:headEnd/>
              <a:tailEnd/>
            </a:ln>
          </p:spPr>
        </p:cxnSp>
        <p:cxnSp>
          <p:nvCxnSpPr>
            <p:cNvPr id="53" name="AutoShape 51"/>
            <p:cNvCxnSpPr>
              <a:cxnSpLocks noChangeShapeType="1"/>
            </p:cNvCxnSpPr>
            <p:nvPr/>
          </p:nvCxnSpPr>
          <p:spPr bwMode="auto">
            <a:xfrm>
              <a:off x="415264" y="2221735"/>
              <a:ext cx="0" cy="99813"/>
            </a:xfrm>
            <a:prstGeom prst="straightConnector1">
              <a:avLst/>
            </a:prstGeom>
            <a:noFill/>
            <a:ln w="9525">
              <a:solidFill>
                <a:srgbClr val="000000"/>
              </a:solidFill>
              <a:round/>
              <a:headEnd/>
              <a:tailEnd/>
            </a:ln>
          </p:spPr>
        </p:cxnSp>
        <p:cxnSp>
          <p:nvCxnSpPr>
            <p:cNvPr id="54" name="AutoShape 52"/>
            <p:cNvCxnSpPr>
              <a:cxnSpLocks noChangeShapeType="1"/>
            </p:cNvCxnSpPr>
            <p:nvPr/>
          </p:nvCxnSpPr>
          <p:spPr bwMode="auto">
            <a:xfrm>
              <a:off x="415264" y="2221735"/>
              <a:ext cx="0" cy="62769"/>
            </a:xfrm>
            <a:prstGeom prst="straightConnector1">
              <a:avLst/>
            </a:prstGeom>
            <a:noFill/>
            <a:ln w="9525">
              <a:solidFill>
                <a:srgbClr val="000000"/>
              </a:solidFill>
              <a:round/>
              <a:headEnd/>
              <a:tailEnd/>
            </a:ln>
          </p:spPr>
        </p:cxnSp>
        <p:sp>
          <p:nvSpPr>
            <p:cNvPr id="55" name="Text Box 53"/>
            <p:cNvSpPr txBox="1">
              <a:spLocks noChangeArrowheads="1"/>
            </p:cNvSpPr>
            <p:nvPr/>
          </p:nvSpPr>
          <p:spPr bwMode="auto">
            <a:xfrm>
              <a:off x="222909" y="2132213"/>
              <a:ext cx="313352" cy="372496"/>
            </a:xfrm>
            <a:prstGeom prst="rect">
              <a:avLst/>
            </a:prstGeom>
            <a:noFill/>
            <a:ln w="9525">
              <a:noFill/>
              <a:miter lim="800000"/>
              <a:headEnd/>
              <a:tailEnd/>
            </a:ln>
          </p:spPr>
          <p:txBody>
            <a:bodyPr/>
            <a:lstStyle/>
            <a:p>
              <a:pPr>
                <a:spcAft>
                  <a:spcPts val="1000"/>
                </a:spcAft>
              </a:pPr>
              <a:r>
                <a:rPr lang="en-GB" sz="1600" b="1">
                  <a:latin typeface="Times New Roman" pitchFamily="18" charset="0"/>
                </a:rPr>
                <a:t>.</a:t>
              </a:r>
              <a:endParaRPr lang="da-DK" sz="1600"/>
            </a:p>
          </p:txBody>
        </p:sp>
        <p:cxnSp>
          <p:nvCxnSpPr>
            <p:cNvPr id="56" name="AutoShape 54"/>
            <p:cNvCxnSpPr>
              <a:cxnSpLocks noChangeShapeType="1"/>
            </p:cNvCxnSpPr>
            <p:nvPr/>
          </p:nvCxnSpPr>
          <p:spPr bwMode="auto">
            <a:xfrm>
              <a:off x="469558" y="2809291"/>
              <a:ext cx="152022" cy="0"/>
            </a:xfrm>
            <a:prstGeom prst="straightConnector1">
              <a:avLst/>
            </a:prstGeom>
            <a:noFill/>
            <a:ln w="9525">
              <a:solidFill>
                <a:srgbClr val="000000"/>
              </a:solidFill>
              <a:round/>
              <a:headEnd/>
              <a:tailEnd/>
            </a:ln>
          </p:spPr>
        </p:cxnSp>
        <p:cxnSp>
          <p:nvCxnSpPr>
            <p:cNvPr id="57" name="AutoShape 55"/>
            <p:cNvCxnSpPr>
              <a:cxnSpLocks noChangeShapeType="1"/>
            </p:cNvCxnSpPr>
            <p:nvPr/>
          </p:nvCxnSpPr>
          <p:spPr bwMode="auto">
            <a:xfrm>
              <a:off x="469558" y="2709478"/>
              <a:ext cx="0" cy="199625"/>
            </a:xfrm>
            <a:prstGeom prst="straightConnector1">
              <a:avLst/>
            </a:prstGeom>
            <a:noFill/>
            <a:ln w="9525">
              <a:solidFill>
                <a:srgbClr val="000000"/>
              </a:solidFill>
              <a:round/>
              <a:headEnd/>
              <a:tailEnd/>
            </a:ln>
          </p:spPr>
        </p:cxnSp>
        <p:cxnSp>
          <p:nvCxnSpPr>
            <p:cNvPr id="58" name="AutoShape 56"/>
            <p:cNvCxnSpPr>
              <a:cxnSpLocks noChangeShapeType="1"/>
            </p:cNvCxnSpPr>
            <p:nvPr/>
          </p:nvCxnSpPr>
          <p:spPr bwMode="auto">
            <a:xfrm>
              <a:off x="415264" y="2746522"/>
              <a:ext cx="0" cy="99813"/>
            </a:xfrm>
            <a:prstGeom prst="straightConnector1">
              <a:avLst/>
            </a:prstGeom>
            <a:noFill/>
            <a:ln w="9525">
              <a:solidFill>
                <a:srgbClr val="000000"/>
              </a:solidFill>
              <a:round/>
              <a:headEnd/>
              <a:tailEnd/>
            </a:ln>
          </p:spPr>
        </p:cxnSp>
        <p:cxnSp>
          <p:nvCxnSpPr>
            <p:cNvPr id="59" name="AutoShape 57"/>
            <p:cNvCxnSpPr>
              <a:cxnSpLocks noChangeShapeType="1"/>
            </p:cNvCxnSpPr>
            <p:nvPr/>
          </p:nvCxnSpPr>
          <p:spPr bwMode="auto">
            <a:xfrm>
              <a:off x="415264" y="2746522"/>
              <a:ext cx="0" cy="62769"/>
            </a:xfrm>
            <a:prstGeom prst="straightConnector1">
              <a:avLst/>
            </a:prstGeom>
            <a:noFill/>
            <a:ln w="9525">
              <a:solidFill>
                <a:srgbClr val="000000"/>
              </a:solidFill>
              <a:round/>
              <a:headEnd/>
              <a:tailEnd/>
            </a:ln>
          </p:spPr>
        </p:cxnSp>
        <p:sp>
          <p:nvSpPr>
            <p:cNvPr id="60" name="Text Box 58"/>
            <p:cNvSpPr txBox="1">
              <a:spLocks noChangeArrowheads="1"/>
            </p:cNvSpPr>
            <p:nvPr/>
          </p:nvSpPr>
          <p:spPr bwMode="auto">
            <a:xfrm>
              <a:off x="222909" y="2657000"/>
              <a:ext cx="313352" cy="372496"/>
            </a:xfrm>
            <a:prstGeom prst="rect">
              <a:avLst/>
            </a:prstGeom>
            <a:noFill/>
            <a:ln w="9525">
              <a:noFill/>
              <a:miter lim="800000"/>
              <a:headEnd/>
              <a:tailEnd/>
            </a:ln>
          </p:spPr>
          <p:txBody>
            <a:bodyPr/>
            <a:lstStyle/>
            <a:p>
              <a:pPr>
                <a:spcAft>
                  <a:spcPts val="1000"/>
                </a:spcAft>
              </a:pPr>
              <a:r>
                <a:rPr lang="en-GB" sz="1600" b="1">
                  <a:latin typeface="Times New Roman" pitchFamily="18" charset="0"/>
                </a:rPr>
                <a:t>.</a:t>
              </a:r>
              <a:endParaRPr lang="da-DK" sz="1600"/>
            </a:p>
          </p:txBody>
        </p:sp>
        <p:cxnSp>
          <p:nvCxnSpPr>
            <p:cNvPr id="61" name="AutoShape 59"/>
            <p:cNvCxnSpPr>
              <a:cxnSpLocks noChangeShapeType="1"/>
            </p:cNvCxnSpPr>
            <p:nvPr/>
          </p:nvCxnSpPr>
          <p:spPr bwMode="auto">
            <a:xfrm>
              <a:off x="469558" y="3334078"/>
              <a:ext cx="152022" cy="0"/>
            </a:xfrm>
            <a:prstGeom prst="straightConnector1">
              <a:avLst/>
            </a:prstGeom>
            <a:noFill/>
            <a:ln w="9525">
              <a:solidFill>
                <a:srgbClr val="000000"/>
              </a:solidFill>
              <a:round/>
              <a:headEnd/>
              <a:tailEnd/>
            </a:ln>
          </p:spPr>
        </p:cxnSp>
        <p:cxnSp>
          <p:nvCxnSpPr>
            <p:cNvPr id="62" name="AutoShape 60"/>
            <p:cNvCxnSpPr>
              <a:cxnSpLocks noChangeShapeType="1"/>
            </p:cNvCxnSpPr>
            <p:nvPr/>
          </p:nvCxnSpPr>
          <p:spPr bwMode="auto">
            <a:xfrm>
              <a:off x="469558" y="3234265"/>
              <a:ext cx="0" cy="200654"/>
            </a:xfrm>
            <a:prstGeom prst="straightConnector1">
              <a:avLst/>
            </a:prstGeom>
            <a:noFill/>
            <a:ln w="9525">
              <a:solidFill>
                <a:srgbClr val="000000"/>
              </a:solidFill>
              <a:round/>
              <a:headEnd/>
              <a:tailEnd/>
            </a:ln>
          </p:spPr>
        </p:cxnSp>
        <p:cxnSp>
          <p:nvCxnSpPr>
            <p:cNvPr id="63" name="AutoShape 61"/>
            <p:cNvCxnSpPr>
              <a:cxnSpLocks noChangeShapeType="1"/>
            </p:cNvCxnSpPr>
            <p:nvPr/>
          </p:nvCxnSpPr>
          <p:spPr bwMode="auto">
            <a:xfrm>
              <a:off x="415264" y="3271309"/>
              <a:ext cx="0" cy="100841"/>
            </a:xfrm>
            <a:prstGeom prst="straightConnector1">
              <a:avLst/>
            </a:prstGeom>
            <a:noFill/>
            <a:ln w="9525">
              <a:solidFill>
                <a:srgbClr val="000000"/>
              </a:solidFill>
              <a:round/>
              <a:headEnd/>
              <a:tailEnd/>
            </a:ln>
          </p:spPr>
        </p:cxnSp>
        <p:cxnSp>
          <p:nvCxnSpPr>
            <p:cNvPr id="64" name="AutoShape 62"/>
            <p:cNvCxnSpPr>
              <a:cxnSpLocks noChangeShapeType="1"/>
            </p:cNvCxnSpPr>
            <p:nvPr/>
          </p:nvCxnSpPr>
          <p:spPr bwMode="auto">
            <a:xfrm>
              <a:off x="415264" y="3271309"/>
              <a:ext cx="0" cy="62769"/>
            </a:xfrm>
            <a:prstGeom prst="straightConnector1">
              <a:avLst/>
            </a:prstGeom>
            <a:noFill/>
            <a:ln w="9525">
              <a:solidFill>
                <a:srgbClr val="000000"/>
              </a:solidFill>
              <a:round/>
              <a:headEnd/>
              <a:tailEnd/>
            </a:ln>
          </p:spPr>
        </p:cxnSp>
        <p:sp>
          <p:nvSpPr>
            <p:cNvPr id="65" name="Text Box 63"/>
            <p:cNvSpPr txBox="1">
              <a:spLocks noChangeArrowheads="1"/>
            </p:cNvSpPr>
            <p:nvPr/>
          </p:nvSpPr>
          <p:spPr bwMode="auto">
            <a:xfrm>
              <a:off x="222909" y="3181787"/>
              <a:ext cx="313352" cy="372496"/>
            </a:xfrm>
            <a:prstGeom prst="rect">
              <a:avLst/>
            </a:prstGeom>
            <a:noFill/>
            <a:ln w="9525">
              <a:noFill/>
              <a:miter lim="800000"/>
              <a:headEnd/>
              <a:tailEnd/>
            </a:ln>
          </p:spPr>
          <p:txBody>
            <a:bodyPr/>
            <a:lstStyle/>
            <a:p>
              <a:pPr>
                <a:spcAft>
                  <a:spcPts val="1000"/>
                </a:spcAft>
              </a:pPr>
              <a:r>
                <a:rPr lang="en-GB" sz="1600" b="1">
                  <a:latin typeface="Times New Roman" pitchFamily="18" charset="0"/>
                </a:rPr>
                <a:t>.</a:t>
              </a:r>
              <a:endParaRPr lang="da-DK" sz="1600"/>
            </a:p>
          </p:txBody>
        </p:sp>
        <p:cxnSp>
          <p:nvCxnSpPr>
            <p:cNvPr id="66" name="AutoShape 64"/>
            <p:cNvCxnSpPr>
              <a:cxnSpLocks noChangeShapeType="1"/>
            </p:cNvCxnSpPr>
            <p:nvPr/>
          </p:nvCxnSpPr>
          <p:spPr bwMode="auto">
            <a:xfrm>
              <a:off x="7571172" y="2276272"/>
              <a:ext cx="150471" cy="0"/>
            </a:xfrm>
            <a:prstGeom prst="straightConnector1">
              <a:avLst/>
            </a:prstGeom>
            <a:noFill/>
            <a:ln w="9525">
              <a:solidFill>
                <a:srgbClr val="000000"/>
              </a:solidFill>
              <a:round/>
              <a:headEnd/>
              <a:tailEnd/>
            </a:ln>
          </p:spPr>
        </p:cxnSp>
        <p:cxnSp>
          <p:nvCxnSpPr>
            <p:cNvPr id="67" name="AutoShape 65"/>
            <p:cNvCxnSpPr>
              <a:cxnSpLocks noChangeShapeType="1"/>
            </p:cNvCxnSpPr>
            <p:nvPr/>
          </p:nvCxnSpPr>
          <p:spPr bwMode="auto">
            <a:xfrm>
              <a:off x="7737155" y="2175431"/>
              <a:ext cx="0" cy="200653"/>
            </a:xfrm>
            <a:prstGeom prst="straightConnector1">
              <a:avLst/>
            </a:prstGeom>
            <a:noFill/>
            <a:ln w="9525">
              <a:solidFill>
                <a:srgbClr val="000000"/>
              </a:solidFill>
              <a:round/>
              <a:headEnd/>
              <a:tailEnd/>
            </a:ln>
          </p:spPr>
        </p:cxnSp>
        <p:cxnSp>
          <p:nvCxnSpPr>
            <p:cNvPr id="68" name="AutoShape 66"/>
            <p:cNvCxnSpPr>
              <a:cxnSpLocks noChangeShapeType="1"/>
            </p:cNvCxnSpPr>
            <p:nvPr/>
          </p:nvCxnSpPr>
          <p:spPr bwMode="auto">
            <a:xfrm>
              <a:off x="7791449" y="2213503"/>
              <a:ext cx="0" cy="99813"/>
            </a:xfrm>
            <a:prstGeom prst="straightConnector1">
              <a:avLst/>
            </a:prstGeom>
            <a:noFill/>
            <a:ln w="9525">
              <a:solidFill>
                <a:srgbClr val="000000"/>
              </a:solidFill>
              <a:round/>
              <a:headEnd/>
              <a:tailEnd/>
            </a:ln>
          </p:spPr>
        </p:cxnSp>
        <p:sp>
          <p:nvSpPr>
            <p:cNvPr id="69" name="Text Box 67"/>
            <p:cNvSpPr txBox="1">
              <a:spLocks noChangeArrowheads="1"/>
            </p:cNvSpPr>
            <p:nvPr/>
          </p:nvSpPr>
          <p:spPr bwMode="auto">
            <a:xfrm>
              <a:off x="7751117" y="2136329"/>
              <a:ext cx="313352" cy="372496"/>
            </a:xfrm>
            <a:prstGeom prst="rect">
              <a:avLst/>
            </a:prstGeom>
            <a:noFill/>
            <a:ln w="9525">
              <a:noFill/>
              <a:miter lim="800000"/>
              <a:headEnd/>
              <a:tailEnd/>
            </a:ln>
          </p:spPr>
          <p:txBody>
            <a:bodyPr/>
            <a:lstStyle/>
            <a:p>
              <a:pPr>
                <a:spcAft>
                  <a:spcPts val="1000"/>
                </a:spcAft>
              </a:pPr>
              <a:r>
                <a:rPr lang="en-GB" sz="1600" b="1">
                  <a:latin typeface="Times New Roman" pitchFamily="18" charset="0"/>
                </a:rPr>
                <a:t>.</a:t>
              </a:r>
              <a:endParaRPr lang="da-DK" sz="1600"/>
            </a:p>
          </p:txBody>
        </p:sp>
        <p:cxnSp>
          <p:nvCxnSpPr>
            <p:cNvPr id="70" name="AutoShape 68"/>
            <p:cNvCxnSpPr>
              <a:cxnSpLocks noChangeShapeType="1"/>
            </p:cNvCxnSpPr>
            <p:nvPr/>
          </p:nvCxnSpPr>
          <p:spPr bwMode="auto">
            <a:xfrm>
              <a:off x="7571172" y="2788711"/>
              <a:ext cx="150471" cy="0"/>
            </a:xfrm>
            <a:prstGeom prst="straightConnector1">
              <a:avLst/>
            </a:prstGeom>
            <a:noFill/>
            <a:ln w="9525">
              <a:solidFill>
                <a:srgbClr val="000000"/>
              </a:solidFill>
              <a:round/>
              <a:headEnd/>
              <a:tailEnd/>
            </a:ln>
          </p:spPr>
        </p:cxnSp>
        <p:cxnSp>
          <p:nvCxnSpPr>
            <p:cNvPr id="71" name="AutoShape 69"/>
            <p:cNvCxnSpPr>
              <a:cxnSpLocks noChangeShapeType="1"/>
            </p:cNvCxnSpPr>
            <p:nvPr/>
          </p:nvCxnSpPr>
          <p:spPr bwMode="auto">
            <a:xfrm>
              <a:off x="7737155" y="2688898"/>
              <a:ext cx="0" cy="199625"/>
            </a:xfrm>
            <a:prstGeom prst="straightConnector1">
              <a:avLst/>
            </a:prstGeom>
            <a:noFill/>
            <a:ln w="9525">
              <a:solidFill>
                <a:srgbClr val="000000"/>
              </a:solidFill>
              <a:round/>
              <a:headEnd/>
              <a:tailEnd/>
            </a:ln>
          </p:spPr>
        </p:cxnSp>
        <p:cxnSp>
          <p:nvCxnSpPr>
            <p:cNvPr id="72" name="AutoShape 70"/>
            <p:cNvCxnSpPr>
              <a:cxnSpLocks noChangeShapeType="1"/>
            </p:cNvCxnSpPr>
            <p:nvPr/>
          </p:nvCxnSpPr>
          <p:spPr bwMode="auto">
            <a:xfrm>
              <a:off x="7791449" y="2725942"/>
              <a:ext cx="0" cy="100841"/>
            </a:xfrm>
            <a:prstGeom prst="straightConnector1">
              <a:avLst/>
            </a:prstGeom>
            <a:noFill/>
            <a:ln w="9525">
              <a:solidFill>
                <a:srgbClr val="000000"/>
              </a:solidFill>
              <a:round/>
              <a:headEnd/>
              <a:tailEnd/>
            </a:ln>
          </p:spPr>
        </p:cxnSp>
        <p:sp>
          <p:nvSpPr>
            <p:cNvPr id="73" name="Text Box 71"/>
            <p:cNvSpPr txBox="1">
              <a:spLocks noChangeArrowheads="1"/>
            </p:cNvSpPr>
            <p:nvPr/>
          </p:nvSpPr>
          <p:spPr bwMode="auto">
            <a:xfrm>
              <a:off x="7751117" y="2636420"/>
              <a:ext cx="313352" cy="371466"/>
            </a:xfrm>
            <a:prstGeom prst="rect">
              <a:avLst/>
            </a:prstGeom>
            <a:noFill/>
            <a:ln w="9525">
              <a:noFill/>
              <a:miter lim="800000"/>
              <a:headEnd/>
              <a:tailEnd/>
            </a:ln>
          </p:spPr>
          <p:txBody>
            <a:bodyPr/>
            <a:lstStyle/>
            <a:p>
              <a:pPr>
                <a:spcAft>
                  <a:spcPts val="1000"/>
                </a:spcAft>
              </a:pPr>
              <a:r>
                <a:rPr lang="en-GB" sz="1600" b="1">
                  <a:latin typeface="Times New Roman" pitchFamily="18" charset="0"/>
                </a:rPr>
                <a:t>.</a:t>
              </a:r>
              <a:endParaRPr lang="da-DK" sz="1600"/>
            </a:p>
          </p:txBody>
        </p:sp>
        <p:cxnSp>
          <p:nvCxnSpPr>
            <p:cNvPr id="74" name="AutoShape 72"/>
            <p:cNvCxnSpPr>
              <a:cxnSpLocks noChangeShapeType="1"/>
            </p:cNvCxnSpPr>
            <p:nvPr/>
          </p:nvCxnSpPr>
          <p:spPr bwMode="auto">
            <a:xfrm>
              <a:off x="7571172" y="3314526"/>
              <a:ext cx="150471" cy="0"/>
            </a:xfrm>
            <a:prstGeom prst="straightConnector1">
              <a:avLst/>
            </a:prstGeom>
            <a:noFill/>
            <a:ln w="9525">
              <a:solidFill>
                <a:srgbClr val="000000"/>
              </a:solidFill>
              <a:round/>
              <a:headEnd/>
              <a:tailEnd/>
            </a:ln>
          </p:spPr>
        </p:cxnSp>
        <p:cxnSp>
          <p:nvCxnSpPr>
            <p:cNvPr id="75" name="AutoShape 73"/>
            <p:cNvCxnSpPr>
              <a:cxnSpLocks noChangeShapeType="1"/>
            </p:cNvCxnSpPr>
            <p:nvPr/>
          </p:nvCxnSpPr>
          <p:spPr bwMode="auto">
            <a:xfrm>
              <a:off x="7737155" y="3214714"/>
              <a:ext cx="0" cy="198595"/>
            </a:xfrm>
            <a:prstGeom prst="straightConnector1">
              <a:avLst/>
            </a:prstGeom>
            <a:noFill/>
            <a:ln w="9525">
              <a:solidFill>
                <a:srgbClr val="000000"/>
              </a:solidFill>
              <a:round/>
              <a:headEnd/>
              <a:tailEnd/>
            </a:ln>
          </p:spPr>
        </p:cxnSp>
        <p:cxnSp>
          <p:nvCxnSpPr>
            <p:cNvPr id="76" name="AutoShape 74"/>
            <p:cNvCxnSpPr>
              <a:cxnSpLocks noChangeShapeType="1"/>
            </p:cNvCxnSpPr>
            <p:nvPr/>
          </p:nvCxnSpPr>
          <p:spPr bwMode="auto">
            <a:xfrm>
              <a:off x="7791449" y="3251758"/>
              <a:ext cx="0" cy="99812"/>
            </a:xfrm>
            <a:prstGeom prst="straightConnector1">
              <a:avLst/>
            </a:prstGeom>
            <a:noFill/>
            <a:ln w="9525">
              <a:solidFill>
                <a:srgbClr val="000000"/>
              </a:solidFill>
              <a:round/>
              <a:headEnd/>
              <a:tailEnd/>
            </a:ln>
          </p:spPr>
        </p:cxnSp>
        <p:sp>
          <p:nvSpPr>
            <p:cNvPr id="77" name="Text Box 75"/>
            <p:cNvSpPr txBox="1">
              <a:spLocks noChangeArrowheads="1"/>
            </p:cNvSpPr>
            <p:nvPr/>
          </p:nvSpPr>
          <p:spPr bwMode="auto">
            <a:xfrm>
              <a:off x="7751117" y="3166351"/>
              <a:ext cx="313352" cy="371467"/>
            </a:xfrm>
            <a:prstGeom prst="rect">
              <a:avLst/>
            </a:prstGeom>
            <a:noFill/>
            <a:ln w="9525">
              <a:noFill/>
              <a:miter lim="800000"/>
              <a:headEnd/>
              <a:tailEnd/>
            </a:ln>
          </p:spPr>
          <p:txBody>
            <a:bodyPr/>
            <a:lstStyle/>
            <a:p>
              <a:pPr>
                <a:spcAft>
                  <a:spcPts val="1000"/>
                </a:spcAft>
              </a:pPr>
              <a:r>
                <a:rPr lang="en-GB" sz="1600" b="1">
                  <a:latin typeface="Times New Roman" pitchFamily="18" charset="0"/>
                </a:rPr>
                <a:t>.</a:t>
              </a:r>
              <a:endParaRPr lang="da-DK" sz="1600"/>
            </a:p>
          </p:txBody>
        </p:sp>
        <p:sp>
          <p:nvSpPr>
            <p:cNvPr id="78" name="Rectangle 76"/>
            <p:cNvSpPr>
              <a:spLocks noChangeArrowheads="1"/>
            </p:cNvSpPr>
            <p:nvPr/>
          </p:nvSpPr>
          <p:spPr bwMode="auto">
            <a:xfrm>
              <a:off x="4633108" y="3121076"/>
              <a:ext cx="552244" cy="412627"/>
            </a:xfrm>
            <a:prstGeom prst="rect">
              <a:avLst/>
            </a:prstGeom>
            <a:solidFill>
              <a:srgbClr val="FFFFFF"/>
            </a:solidFill>
            <a:ln w="9525">
              <a:solidFill>
                <a:srgbClr val="000000"/>
              </a:solidFill>
              <a:miter lim="800000"/>
              <a:headEnd/>
              <a:tailEnd/>
            </a:ln>
          </p:spPr>
          <p:txBody>
            <a:bodyPr/>
            <a:lstStyle/>
            <a:p>
              <a:endParaRPr lang="en-US" sz="1600"/>
            </a:p>
          </p:txBody>
        </p:sp>
        <p:cxnSp>
          <p:nvCxnSpPr>
            <p:cNvPr id="79" name="AutoShape 77"/>
            <p:cNvCxnSpPr>
              <a:cxnSpLocks noChangeShapeType="1"/>
            </p:cNvCxnSpPr>
            <p:nvPr/>
          </p:nvCxnSpPr>
          <p:spPr bwMode="auto">
            <a:xfrm flipV="1">
              <a:off x="4899923" y="2946147"/>
              <a:ext cx="0" cy="174929"/>
            </a:xfrm>
            <a:prstGeom prst="straightConnector1">
              <a:avLst/>
            </a:prstGeom>
            <a:noFill/>
            <a:ln w="9525">
              <a:solidFill>
                <a:srgbClr val="000000"/>
              </a:solidFill>
              <a:round/>
              <a:headEnd/>
              <a:tailEnd type="triangle" w="med" len="med"/>
            </a:ln>
          </p:spPr>
        </p:cxnSp>
      </p:grpSp>
      <p:sp>
        <p:nvSpPr>
          <p:cNvPr id="81" name="ZoneTexte 80"/>
          <p:cNvSpPr txBox="1"/>
          <p:nvPr/>
        </p:nvSpPr>
        <p:spPr>
          <a:xfrm>
            <a:off x="6792445" y="1403376"/>
            <a:ext cx="2267748" cy="646331"/>
          </a:xfrm>
          <a:prstGeom prst="rect">
            <a:avLst/>
          </a:prstGeom>
          <a:noFill/>
        </p:spPr>
        <p:txBody>
          <a:bodyPr wrap="square" rtlCol="0">
            <a:spAutoFit/>
          </a:bodyPr>
          <a:lstStyle/>
          <a:p>
            <a:r>
              <a:rPr lang="en-US" b="1" i="1" dirty="0" smtClean="0">
                <a:solidFill>
                  <a:schemeClr val="accent6">
                    <a:lumMod val="75000"/>
                  </a:schemeClr>
                </a:solidFill>
              </a:rPr>
              <a:t>Geo-Spatial analysis</a:t>
            </a:r>
            <a:endParaRPr lang="en-US" b="1" i="1" dirty="0">
              <a:solidFill>
                <a:schemeClr val="accent6">
                  <a:lumMod val="75000"/>
                </a:schemeClr>
              </a:solidFill>
            </a:endParaRPr>
          </a:p>
        </p:txBody>
      </p:sp>
      <p:sp>
        <p:nvSpPr>
          <p:cNvPr id="87" name="ZoneTexte 86"/>
          <p:cNvSpPr txBox="1"/>
          <p:nvPr/>
        </p:nvSpPr>
        <p:spPr>
          <a:xfrm>
            <a:off x="4422969" y="10124"/>
            <a:ext cx="1503455" cy="369332"/>
          </a:xfrm>
          <a:prstGeom prst="rect">
            <a:avLst/>
          </a:prstGeom>
          <a:noFill/>
        </p:spPr>
        <p:txBody>
          <a:bodyPr wrap="square" rtlCol="0">
            <a:spAutoFit/>
          </a:bodyPr>
          <a:lstStyle/>
          <a:p>
            <a:r>
              <a:rPr lang="en-US" b="1" i="1" dirty="0" smtClean="0">
                <a:solidFill>
                  <a:schemeClr val="accent6">
                    <a:lumMod val="75000"/>
                  </a:schemeClr>
                </a:solidFill>
              </a:rPr>
              <a:t>LCA</a:t>
            </a:r>
            <a:endParaRPr lang="en-US" b="1" i="1" dirty="0">
              <a:solidFill>
                <a:schemeClr val="accent6">
                  <a:lumMod val="75000"/>
                </a:schemeClr>
              </a:solidFill>
            </a:endParaRPr>
          </a:p>
        </p:txBody>
      </p:sp>
      <p:sp>
        <p:nvSpPr>
          <p:cNvPr id="88" name="ZoneTexte 87"/>
          <p:cNvSpPr txBox="1"/>
          <p:nvPr/>
        </p:nvSpPr>
        <p:spPr>
          <a:xfrm>
            <a:off x="7596058" y="4151432"/>
            <a:ext cx="1697831" cy="646331"/>
          </a:xfrm>
          <a:prstGeom prst="rect">
            <a:avLst/>
          </a:prstGeom>
          <a:noFill/>
        </p:spPr>
        <p:txBody>
          <a:bodyPr wrap="square" rtlCol="0">
            <a:spAutoFit/>
          </a:bodyPr>
          <a:lstStyle/>
          <a:p>
            <a:r>
              <a:rPr lang="en-US" b="1" i="1" dirty="0" smtClean="0">
                <a:solidFill>
                  <a:schemeClr val="accent6">
                    <a:lumMod val="75000"/>
                  </a:schemeClr>
                </a:solidFill>
              </a:rPr>
              <a:t>Supply chain economics </a:t>
            </a:r>
            <a:endParaRPr lang="en-US" b="1" i="1" dirty="0">
              <a:solidFill>
                <a:schemeClr val="accent6">
                  <a:lumMod val="75000"/>
                </a:schemeClr>
              </a:solidFill>
            </a:endParaRPr>
          </a:p>
        </p:txBody>
      </p:sp>
      <p:sp>
        <p:nvSpPr>
          <p:cNvPr id="89" name="Rectangle 88"/>
          <p:cNvSpPr/>
          <p:nvPr/>
        </p:nvSpPr>
        <p:spPr>
          <a:xfrm>
            <a:off x="1" y="6449728"/>
            <a:ext cx="4283968" cy="4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8100392" y="6073508"/>
            <a:ext cx="1011208" cy="758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ZoneTexte 90"/>
          <p:cNvSpPr txBox="1"/>
          <p:nvPr/>
        </p:nvSpPr>
        <p:spPr>
          <a:xfrm>
            <a:off x="114211" y="1910718"/>
            <a:ext cx="2945975" cy="369332"/>
          </a:xfrm>
          <a:prstGeom prst="rect">
            <a:avLst/>
          </a:prstGeom>
          <a:noFill/>
        </p:spPr>
        <p:txBody>
          <a:bodyPr wrap="square" rtlCol="0">
            <a:spAutoFit/>
          </a:bodyPr>
          <a:lstStyle/>
          <a:p>
            <a:r>
              <a:rPr lang="en-US" b="1" i="1" dirty="0" smtClean="0">
                <a:solidFill>
                  <a:schemeClr val="accent6">
                    <a:lumMod val="75000"/>
                  </a:schemeClr>
                </a:solidFill>
              </a:rPr>
              <a:t>Energy System Analysis</a:t>
            </a:r>
            <a:endParaRPr lang="en-US" b="1" i="1" dirty="0">
              <a:solidFill>
                <a:schemeClr val="accent6">
                  <a:lumMod val="75000"/>
                </a:schemeClr>
              </a:solidFill>
            </a:endParaRPr>
          </a:p>
        </p:txBody>
      </p:sp>
      <p:sp>
        <p:nvSpPr>
          <p:cNvPr id="92" name="ZoneTexte 91"/>
          <p:cNvSpPr txBox="1"/>
          <p:nvPr/>
        </p:nvSpPr>
        <p:spPr>
          <a:xfrm>
            <a:off x="-71238" y="4364103"/>
            <a:ext cx="3334489" cy="369332"/>
          </a:xfrm>
          <a:prstGeom prst="rect">
            <a:avLst/>
          </a:prstGeom>
          <a:noFill/>
        </p:spPr>
        <p:txBody>
          <a:bodyPr wrap="square" rtlCol="0">
            <a:spAutoFit/>
          </a:bodyPr>
          <a:lstStyle/>
          <a:p>
            <a:r>
              <a:rPr lang="en-US" b="1" i="1" dirty="0" smtClean="0">
                <a:solidFill>
                  <a:schemeClr val="accent6">
                    <a:lumMod val="75000"/>
                  </a:schemeClr>
                </a:solidFill>
              </a:rPr>
              <a:t>Agro-ecology &amp; soil science</a:t>
            </a:r>
            <a:endParaRPr lang="en-US" b="1" i="1" dirty="0">
              <a:solidFill>
                <a:schemeClr val="accent6">
                  <a:lumMod val="75000"/>
                </a:schemeClr>
              </a:solidFill>
            </a:endParaRPr>
          </a:p>
        </p:txBody>
      </p:sp>
      <p:pic>
        <p:nvPicPr>
          <p:cNvPr id="93" name="Picture 2" descr="http://www.cs.cmu.edu/%7Eblmt/Seminar/SeminarMaterials/keg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5219">
            <a:off x="5370647" y="5431473"/>
            <a:ext cx="1224042" cy="138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2795" y="5927988"/>
            <a:ext cx="1466201" cy="8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46" descr="math%20formula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655" y="5688218"/>
            <a:ext cx="667239" cy="115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ZoneTexte 95"/>
          <p:cNvSpPr txBox="1"/>
          <p:nvPr/>
        </p:nvSpPr>
        <p:spPr>
          <a:xfrm>
            <a:off x="3672153" y="4988308"/>
            <a:ext cx="2921470" cy="666178"/>
          </a:xfrm>
          <a:prstGeom prst="rect">
            <a:avLst/>
          </a:prstGeom>
          <a:noFill/>
        </p:spPr>
        <p:txBody>
          <a:bodyPr wrap="square" rtlCol="0">
            <a:spAutoFit/>
          </a:bodyPr>
          <a:lstStyle/>
          <a:p>
            <a:r>
              <a:rPr lang="en-US" b="1" i="1" dirty="0" smtClean="0">
                <a:solidFill>
                  <a:schemeClr val="accent6">
                    <a:lumMod val="75000"/>
                  </a:schemeClr>
                </a:solidFill>
              </a:rPr>
              <a:t>Process engineering &amp; meta-heuristics</a:t>
            </a:r>
            <a:endParaRPr lang="en-US" b="1" i="1" dirty="0">
              <a:solidFill>
                <a:schemeClr val="accent6">
                  <a:lumMod val="75000"/>
                </a:schemeClr>
              </a:solidFill>
            </a:endParaRPr>
          </a:p>
        </p:txBody>
      </p:sp>
      <p:sp>
        <p:nvSpPr>
          <p:cNvPr id="98" name="Flèche courbée vers la gauche 97"/>
          <p:cNvSpPr/>
          <p:nvPr/>
        </p:nvSpPr>
        <p:spPr>
          <a:xfrm rot="18791122">
            <a:off x="7351518" y="348537"/>
            <a:ext cx="410439" cy="968455"/>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0" name="Flèche courbée vers la gauche 99"/>
          <p:cNvSpPr/>
          <p:nvPr/>
        </p:nvSpPr>
        <p:spPr>
          <a:xfrm rot="4666660">
            <a:off x="7467882" y="5719283"/>
            <a:ext cx="502729" cy="1096868"/>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1" name="Flèche courbée vers la gauche 100"/>
          <p:cNvSpPr/>
          <p:nvPr/>
        </p:nvSpPr>
        <p:spPr>
          <a:xfrm rot="6421108">
            <a:off x="2754778" y="5801749"/>
            <a:ext cx="502729" cy="1096868"/>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3" name="Flèche courbée vers la gauche 102"/>
          <p:cNvSpPr/>
          <p:nvPr/>
        </p:nvSpPr>
        <p:spPr>
          <a:xfrm rot="9904111">
            <a:off x="259799" y="3074814"/>
            <a:ext cx="502729" cy="1096868"/>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4" name="Flèche courbée vers la gauche 103"/>
          <p:cNvSpPr/>
          <p:nvPr/>
        </p:nvSpPr>
        <p:spPr>
          <a:xfrm rot="13522337">
            <a:off x="1607788" y="599554"/>
            <a:ext cx="502729" cy="1096868"/>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5" name="Rectangle à coins arrondis 104"/>
          <p:cNvSpPr/>
          <p:nvPr/>
        </p:nvSpPr>
        <p:spPr>
          <a:xfrm>
            <a:off x="3263251" y="2010489"/>
            <a:ext cx="3529193" cy="2186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Uncover limits of </a:t>
            </a:r>
            <a:r>
              <a:rPr lang="en-US" dirty="0" err="1" smtClean="0"/>
              <a:t>bioeconomy</a:t>
            </a:r>
            <a:r>
              <a:rPr lang="en-US" dirty="0" smtClean="0"/>
              <a:t> and guide research &amp; investment towards the most promising technologies, supply chains &amp; business models</a:t>
            </a:r>
            <a:endParaRPr lang="en-US" dirty="0"/>
          </a:p>
        </p:txBody>
      </p:sp>
      <p:pic>
        <p:nvPicPr>
          <p:cNvPr id="106" name="Image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768" y="1772708"/>
            <a:ext cx="1055438" cy="1452026"/>
          </a:xfrm>
          <a:prstGeom prst="rect">
            <a:avLst/>
          </a:prstGeom>
        </p:spPr>
      </p:pic>
      <p:sp>
        <p:nvSpPr>
          <p:cNvPr id="99" name="Flèche courbée vers la gauche 98"/>
          <p:cNvSpPr/>
          <p:nvPr/>
        </p:nvSpPr>
        <p:spPr>
          <a:xfrm rot="20581617">
            <a:off x="8614053" y="3188927"/>
            <a:ext cx="502729" cy="960339"/>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pic>
        <p:nvPicPr>
          <p:cNvPr id="107" name="Image 106"/>
          <p:cNvPicPr>
            <a:picLocks noChangeAspect="1"/>
          </p:cNvPicPr>
          <p:nvPr/>
        </p:nvPicPr>
        <p:blipFill rotWithShape="1">
          <a:blip r:embed="rId7" cstate="print">
            <a:extLst>
              <a:ext uri="{28A0092B-C50C-407E-A947-70E740481C1C}">
                <a14:useLocalDpi xmlns:a14="http://schemas.microsoft.com/office/drawing/2010/main" val="0"/>
              </a:ext>
            </a:extLst>
          </a:blip>
          <a:srcRect l="6657" r="6657"/>
          <a:stretch/>
        </p:blipFill>
        <p:spPr>
          <a:xfrm>
            <a:off x="7411101" y="4912205"/>
            <a:ext cx="1661320" cy="817691"/>
          </a:xfrm>
          <a:prstGeom prst="rect">
            <a:avLst/>
          </a:prstGeom>
        </p:spPr>
      </p:pic>
      <p:pic>
        <p:nvPicPr>
          <p:cNvPr id="108" name="Image 107"/>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4696" r="14696" b="36916"/>
          <a:stretch/>
        </p:blipFill>
        <p:spPr>
          <a:xfrm>
            <a:off x="365061" y="4816853"/>
            <a:ext cx="1914492" cy="1258691"/>
          </a:xfrm>
          <a:prstGeom prst="rect">
            <a:avLst/>
          </a:prstGeom>
        </p:spPr>
      </p:pic>
      <p:pic>
        <p:nvPicPr>
          <p:cNvPr id="109" name="Image 108"/>
          <p:cNvPicPr>
            <a:picLocks noChangeAspect="1"/>
          </p:cNvPicPr>
          <p:nvPr/>
        </p:nvPicPr>
        <p:blipFill rotWithShape="1">
          <a:blip r:embed="rId9" cstate="print">
            <a:extLst>
              <a:ext uri="{28A0092B-C50C-407E-A947-70E740481C1C}">
                <a14:useLocalDpi xmlns:a14="http://schemas.microsoft.com/office/drawing/2010/main" val="0"/>
              </a:ext>
            </a:extLst>
          </a:blip>
          <a:srcRect t="12207" b="3617"/>
          <a:stretch/>
        </p:blipFill>
        <p:spPr>
          <a:xfrm>
            <a:off x="802404" y="2277473"/>
            <a:ext cx="1599262" cy="1468064"/>
          </a:xfrm>
          <a:prstGeom prst="rect">
            <a:avLst/>
          </a:prstGeom>
        </p:spPr>
      </p:pic>
    </p:spTree>
    <p:extLst>
      <p:ext uri="{BB962C8B-B14F-4D97-AF65-F5344CB8AC3E}">
        <p14:creationId xmlns:p14="http://schemas.microsoft.com/office/powerpoint/2010/main" val="948442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smtClean="0"/>
              <a:t>Vision: maximize </a:t>
            </a:r>
            <a:r>
              <a:rPr lang="en-US" b="1" dirty="0"/>
              <a:t>i</a:t>
            </a:r>
            <a:r>
              <a:rPr lang="en-US" b="1" dirty="0" smtClean="0"/>
              <a:t>nteractions with stakeholders</a:t>
            </a:r>
            <a:endParaRPr lang="en-US" b="1" dirty="0"/>
          </a:p>
        </p:txBody>
      </p:sp>
      <p:sp>
        <p:nvSpPr>
          <p:cNvPr id="3" name="Espace réservé du contenu 2"/>
          <p:cNvSpPr>
            <a:spLocks noGrp="1"/>
          </p:cNvSpPr>
          <p:nvPr>
            <p:ph idx="1"/>
          </p:nvPr>
        </p:nvSpPr>
        <p:spPr>
          <a:xfrm>
            <a:off x="467544" y="1412776"/>
            <a:ext cx="8229600" cy="4824536"/>
          </a:xfrm>
        </p:spPr>
        <p:txBody>
          <a:bodyPr>
            <a:normAutofit fontScale="92500" lnSpcReduction="10000"/>
          </a:bodyPr>
          <a:lstStyle/>
          <a:p>
            <a:r>
              <a:rPr lang="en-US" sz="2800" dirty="0" smtClean="0"/>
              <a:t>SDG France (indicator data)</a:t>
            </a:r>
          </a:p>
          <a:p>
            <a:pPr lvl="1"/>
            <a:r>
              <a:rPr lang="en-US" sz="2400" dirty="0"/>
              <a:t>National Institute for Statistics and Economic </a:t>
            </a:r>
            <a:r>
              <a:rPr lang="en-US" sz="2400" dirty="0" smtClean="0"/>
              <a:t>Studies</a:t>
            </a:r>
          </a:p>
          <a:p>
            <a:pPr marL="457200" lvl="1" indent="0">
              <a:buNone/>
            </a:pPr>
            <a:endParaRPr lang="en-US" sz="2400" dirty="0" smtClean="0"/>
          </a:p>
          <a:p>
            <a:r>
              <a:rPr lang="en-US" sz="2800" dirty="0" err="1" smtClean="0"/>
              <a:t>Bioeconomy</a:t>
            </a:r>
            <a:r>
              <a:rPr lang="en-US" sz="2800" dirty="0" smtClean="0"/>
              <a:t> stakeholders (platform IMPROVE, etc.) </a:t>
            </a:r>
          </a:p>
          <a:p>
            <a:pPr marL="0" indent="0">
              <a:buNone/>
            </a:pPr>
            <a:endParaRPr lang="en-US" sz="2800" dirty="0" smtClean="0"/>
          </a:p>
          <a:p>
            <a:r>
              <a:rPr lang="en-US" sz="2800" dirty="0" smtClean="0"/>
              <a:t>Agriculture stakeholders (</a:t>
            </a:r>
            <a:r>
              <a:rPr lang="en-US" sz="2800" dirty="0" err="1" smtClean="0"/>
              <a:t>Agribalyse</a:t>
            </a:r>
            <a:r>
              <a:rPr lang="en-US" sz="2800" dirty="0" smtClean="0"/>
              <a:t>/MEANS &amp; </a:t>
            </a:r>
            <a:r>
              <a:rPr lang="en-US" sz="2800" dirty="0" err="1" smtClean="0"/>
              <a:t>ClimAgri</a:t>
            </a:r>
            <a:r>
              <a:rPr lang="en-US" sz="2800" dirty="0" smtClean="0"/>
              <a:t>, </a:t>
            </a:r>
            <a:r>
              <a:rPr lang="en-US" sz="2800" dirty="0" err="1" smtClean="0"/>
              <a:t>AgriTransfer</a:t>
            </a:r>
            <a:r>
              <a:rPr lang="en-US" sz="2800" dirty="0" smtClean="0"/>
              <a:t>-RT)</a:t>
            </a:r>
          </a:p>
          <a:p>
            <a:pPr marL="0" indent="0">
              <a:buNone/>
            </a:pPr>
            <a:endParaRPr lang="en-US" sz="2800" dirty="0" smtClean="0"/>
          </a:p>
          <a:p>
            <a:r>
              <a:rPr lang="en-US" sz="2800" dirty="0" smtClean="0"/>
              <a:t>Energy stakeholders</a:t>
            </a:r>
          </a:p>
          <a:p>
            <a:pPr marL="0" indent="0">
              <a:buNone/>
            </a:pPr>
            <a:endParaRPr lang="en-US" sz="2800" dirty="0" smtClean="0"/>
          </a:p>
          <a:p>
            <a:r>
              <a:rPr lang="en-US" sz="2800" dirty="0" smtClean="0"/>
              <a:t>On-going initiatives (4 per mille, etc.)</a:t>
            </a:r>
            <a:endParaRPr lang="en-US" sz="2800" dirty="0"/>
          </a:p>
        </p:txBody>
      </p:sp>
      <p:sp>
        <p:nvSpPr>
          <p:cNvPr id="4" name="ZoneTexte 3"/>
          <p:cNvSpPr txBox="1"/>
          <p:nvPr/>
        </p:nvSpPr>
        <p:spPr>
          <a:xfrm>
            <a:off x="6300192" y="908720"/>
            <a:ext cx="2664296" cy="369332"/>
          </a:xfrm>
          <a:prstGeom prst="rect">
            <a:avLst/>
          </a:prstGeom>
          <a:noFill/>
        </p:spPr>
        <p:txBody>
          <a:bodyPr wrap="square" rtlCol="0">
            <a:spAutoFit/>
          </a:bodyPr>
          <a:lstStyle/>
          <a:p>
            <a:r>
              <a:rPr lang="en-US" i="1" dirty="0" smtClean="0"/>
              <a:t>From May 7</a:t>
            </a:r>
            <a:r>
              <a:rPr lang="en-US" i="1" baseline="30000" dirty="0" smtClean="0"/>
              <a:t>th</a:t>
            </a:r>
            <a:r>
              <a:rPr lang="en-US" i="1" dirty="0" smtClean="0"/>
              <a:t> </a:t>
            </a:r>
            <a:endParaRPr lang="en-US" i="1" dirty="0"/>
          </a:p>
        </p:txBody>
      </p:sp>
    </p:spTree>
    <p:extLst>
      <p:ext uri="{BB962C8B-B14F-4D97-AF65-F5344CB8AC3E}">
        <p14:creationId xmlns:p14="http://schemas.microsoft.com/office/powerpoint/2010/main" val="2156893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e 14"/>
          <p:cNvSpPr/>
          <p:nvPr/>
        </p:nvSpPr>
        <p:spPr>
          <a:xfrm>
            <a:off x="1933221" y="1788404"/>
            <a:ext cx="5128313" cy="3634281"/>
          </a:xfrm>
          <a:prstGeom prst="swooshArrow">
            <a:avLst>
              <a:gd name="adj1" fmla="val 25000"/>
              <a:gd name="adj2" fmla="val 25000"/>
            </a:avLst>
          </a:prstGeom>
        </p:spPr>
        <p:style>
          <a:lnRef idx="0">
            <a:schemeClr val="dk1">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dk1">
              <a:hueOff val="0"/>
              <a:satOff val="0"/>
              <a:lumOff val="0"/>
              <a:alphaOff val="0"/>
            </a:schemeClr>
          </a:fontRef>
        </p:style>
      </p:sp>
      <p:sp>
        <p:nvSpPr>
          <p:cNvPr id="16" name="Forme libre 15"/>
          <p:cNvSpPr/>
          <p:nvPr/>
        </p:nvSpPr>
        <p:spPr>
          <a:xfrm>
            <a:off x="702250" y="4470049"/>
            <a:ext cx="1002352" cy="352814"/>
          </a:xfrm>
          <a:custGeom>
            <a:avLst/>
            <a:gdLst>
              <a:gd name="connsiteX0" fmla="*/ 0 w 1284259"/>
              <a:gd name="connsiteY0" fmla="*/ 0 h 694737"/>
              <a:gd name="connsiteX1" fmla="*/ 1284259 w 1284259"/>
              <a:gd name="connsiteY1" fmla="*/ 0 h 694737"/>
              <a:gd name="connsiteX2" fmla="*/ 1284259 w 1284259"/>
              <a:gd name="connsiteY2" fmla="*/ 694737 h 694737"/>
              <a:gd name="connsiteX3" fmla="*/ 0 w 1284259"/>
              <a:gd name="connsiteY3" fmla="*/ 694737 h 694737"/>
              <a:gd name="connsiteX4" fmla="*/ 0 w 1284259"/>
              <a:gd name="connsiteY4" fmla="*/ 0 h 69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259" h="694737">
                <a:moveTo>
                  <a:pt x="0" y="0"/>
                </a:moveTo>
                <a:lnTo>
                  <a:pt x="1284259" y="0"/>
                </a:lnTo>
                <a:lnTo>
                  <a:pt x="1284259" y="694737"/>
                </a:lnTo>
                <a:lnTo>
                  <a:pt x="0" y="6947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96" tIns="0" rIns="0" bIns="0" numCol="1" spcCol="1270" anchor="t" anchorCtr="0">
            <a:noAutofit/>
          </a:bodyPr>
          <a:lstStyle/>
          <a:p>
            <a:pPr algn="ctr" defTabSz="275126"/>
            <a:r>
              <a:rPr lang="fr-FR" sz="1050" b="1" dirty="0">
                <a:solidFill>
                  <a:srgbClr val="002060"/>
                </a:solidFill>
              </a:rPr>
              <a:t>BIOCATALYSIS,</a:t>
            </a:r>
          </a:p>
          <a:p>
            <a:pPr algn="ctr" defTabSz="275126"/>
            <a:r>
              <a:rPr lang="fr-FR" sz="1050" b="1" dirty="0">
                <a:solidFill>
                  <a:srgbClr val="002060"/>
                </a:solidFill>
              </a:rPr>
              <a:t>ENZYMES</a:t>
            </a:r>
          </a:p>
        </p:txBody>
      </p:sp>
      <p:sp>
        <p:nvSpPr>
          <p:cNvPr id="17" name="Ellipse 16"/>
          <p:cNvSpPr/>
          <p:nvPr/>
        </p:nvSpPr>
        <p:spPr>
          <a:xfrm>
            <a:off x="4341827" y="3392605"/>
            <a:ext cx="717809" cy="740482"/>
          </a:xfrm>
          <a:prstGeom prst="ellipse">
            <a:avLst/>
          </a:prstGeom>
          <a:blipFill rotWithShape="0">
            <a:blip r:embed="rId3"/>
            <a:stretch>
              <a:fillRect/>
            </a:stretch>
          </a:blipFill>
        </p:spPr>
        <p:style>
          <a:lnRef idx="0">
            <a:schemeClr val="lt1">
              <a:hueOff val="0"/>
              <a:satOff val="0"/>
              <a:lumOff val="0"/>
              <a:alphaOff val="0"/>
            </a:schemeClr>
          </a:lnRef>
          <a:fillRef idx="3">
            <a:scrgbClr r="0" g="0" b="0"/>
          </a:fillRef>
          <a:effectRef idx="2">
            <a:schemeClr val="accent6">
              <a:shade val="80000"/>
              <a:hueOff val="-95423"/>
              <a:satOff val="4252"/>
              <a:lumOff val="5945"/>
              <a:alphaOff val="0"/>
            </a:schemeClr>
          </a:effectRef>
          <a:fontRef idx="minor">
            <a:schemeClr val="lt1"/>
          </a:fontRef>
        </p:style>
      </p:sp>
      <p:sp>
        <p:nvSpPr>
          <p:cNvPr id="18" name="Forme libre 17"/>
          <p:cNvSpPr/>
          <p:nvPr/>
        </p:nvSpPr>
        <p:spPr>
          <a:xfrm>
            <a:off x="3379569" y="1780622"/>
            <a:ext cx="1410905" cy="156450"/>
          </a:xfrm>
          <a:custGeom>
            <a:avLst/>
            <a:gdLst>
              <a:gd name="connsiteX0" fmla="*/ 0 w 1362714"/>
              <a:gd name="connsiteY0" fmla="*/ 0 h 266337"/>
              <a:gd name="connsiteX1" fmla="*/ 1362714 w 1362714"/>
              <a:gd name="connsiteY1" fmla="*/ 0 h 266337"/>
              <a:gd name="connsiteX2" fmla="*/ 1362714 w 1362714"/>
              <a:gd name="connsiteY2" fmla="*/ 266337 h 266337"/>
              <a:gd name="connsiteX3" fmla="*/ 0 w 1362714"/>
              <a:gd name="connsiteY3" fmla="*/ 266337 h 266337"/>
              <a:gd name="connsiteX4" fmla="*/ 0 w 1362714"/>
              <a:gd name="connsiteY4" fmla="*/ 0 h 26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714" h="266337">
                <a:moveTo>
                  <a:pt x="0" y="0"/>
                </a:moveTo>
                <a:lnTo>
                  <a:pt x="1362714" y="0"/>
                </a:lnTo>
                <a:lnTo>
                  <a:pt x="1362714" y="266337"/>
                </a:lnTo>
                <a:lnTo>
                  <a:pt x="0" y="2663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577" tIns="0" rIns="0" bIns="0" numCol="1" spcCol="1270" anchor="t" anchorCtr="0">
            <a:noAutofit/>
          </a:bodyPr>
          <a:lstStyle/>
          <a:p>
            <a:pPr algn="ctr" defTabSz="275126"/>
            <a:r>
              <a:rPr lang="fr-FR" sz="1050" b="1" dirty="0">
                <a:solidFill>
                  <a:srgbClr val="002060"/>
                </a:solidFill>
              </a:rPr>
              <a:t>ENVIRONMENTAL ASSESSMENT,</a:t>
            </a:r>
          </a:p>
          <a:p>
            <a:pPr algn="ctr" defTabSz="275126"/>
            <a:r>
              <a:rPr lang="fr-FR" sz="1050" b="1" dirty="0">
                <a:solidFill>
                  <a:srgbClr val="002060"/>
                </a:solidFill>
              </a:rPr>
              <a:t>ECOCONCEPTION </a:t>
            </a:r>
          </a:p>
        </p:txBody>
      </p:sp>
      <p:sp>
        <p:nvSpPr>
          <p:cNvPr id="19" name="Ellipse 18"/>
          <p:cNvSpPr/>
          <p:nvPr/>
        </p:nvSpPr>
        <p:spPr>
          <a:xfrm>
            <a:off x="1468001" y="4738264"/>
            <a:ext cx="750371" cy="802469"/>
          </a:xfrm>
          <a:prstGeom prst="ellipse">
            <a:avLst/>
          </a:prstGeom>
          <a:blipFill dpi="0" rotWithShape="0">
            <a:blip r:embed="rId4"/>
            <a:srcRect/>
            <a:stretch>
              <a:fillRect l="-17101" t="-17101" r="-17101" b="-17101"/>
            </a:stretch>
          </a:blipFill>
        </p:spPr>
        <p:style>
          <a:lnRef idx="0">
            <a:schemeClr val="lt1">
              <a:hueOff val="0"/>
              <a:satOff val="0"/>
              <a:lumOff val="0"/>
              <a:alphaOff val="0"/>
            </a:schemeClr>
          </a:lnRef>
          <a:fillRef idx="3">
            <a:scrgbClr r="0" g="0" b="0"/>
          </a:fillRef>
          <a:effectRef idx="2">
            <a:schemeClr val="accent6">
              <a:shade val="80000"/>
              <a:hueOff val="-190846"/>
              <a:satOff val="8505"/>
              <a:lumOff val="11889"/>
              <a:alphaOff val="0"/>
            </a:schemeClr>
          </a:effectRef>
          <a:fontRef idx="minor">
            <a:schemeClr val="lt1"/>
          </a:fontRef>
        </p:style>
      </p:sp>
      <p:sp>
        <p:nvSpPr>
          <p:cNvPr id="20" name="Forme libre 19"/>
          <p:cNvSpPr/>
          <p:nvPr/>
        </p:nvSpPr>
        <p:spPr>
          <a:xfrm>
            <a:off x="2232985" y="5061318"/>
            <a:ext cx="1103639" cy="479415"/>
          </a:xfrm>
          <a:custGeom>
            <a:avLst/>
            <a:gdLst>
              <a:gd name="connsiteX0" fmla="*/ 0 w 1452314"/>
              <a:gd name="connsiteY0" fmla="*/ 0 h 726558"/>
              <a:gd name="connsiteX1" fmla="*/ 1452314 w 1452314"/>
              <a:gd name="connsiteY1" fmla="*/ 0 h 726558"/>
              <a:gd name="connsiteX2" fmla="*/ 1452314 w 1452314"/>
              <a:gd name="connsiteY2" fmla="*/ 726558 h 726558"/>
              <a:gd name="connsiteX3" fmla="*/ 0 w 1452314"/>
              <a:gd name="connsiteY3" fmla="*/ 726558 h 726558"/>
              <a:gd name="connsiteX4" fmla="*/ 0 w 1452314"/>
              <a:gd name="connsiteY4" fmla="*/ 0 h 72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314" h="726558">
                <a:moveTo>
                  <a:pt x="0" y="0"/>
                </a:moveTo>
                <a:lnTo>
                  <a:pt x="1452314" y="0"/>
                </a:lnTo>
                <a:lnTo>
                  <a:pt x="1452314" y="726558"/>
                </a:lnTo>
                <a:lnTo>
                  <a:pt x="0" y="7265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436" tIns="0" rIns="0" bIns="0" numCol="1" spcCol="1270" anchor="t" anchorCtr="0">
            <a:noAutofit/>
          </a:bodyPr>
          <a:lstStyle/>
          <a:p>
            <a:pPr algn="ctr" defTabSz="275126"/>
            <a:r>
              <a:rPr lang="fr-FR" sz="1050" b="1" dirty="0">
                <a:solidFill>
                  <a:srgbClr val="002060"/>
                </a:solidFill>
              </a:rPr>
              <a:t>BIOFILMS,</a:t>
            </a:r>
          </a:p>
          <a:p>
            <a:pPr algn="ctr" defTabSz="275126"/>
            <a:r>
              <a:rPr lang="fr-FR" sz="1050" b="1" dirty="0">
                <a:solidFill>
                  <a:srgbClr val="002060"/>
                </a:solidFill>
              </a:rPr>
              <a:t>GRANULES</a:t>
            </a:r>
          </a:p>
        </p:txBody>
      </p:sp>
      <p:sp>
        <p:nvSpPr>
          <p:cNvPr id="21" name="Ellipse 20"/>
          <p:cNvSpPr/>
          <p:nvPr/>
        </p:nvSpPr>
        <p:spPr>
          <a:xfrm>
            <a:off x="6577615" y="1967241"/>
            <a:ext cx="869056" cy="836240"/>
          </a:xfrm>
          <a:prstGeom prst="ellipse">
            <a:avLst/>
          </a:prstGeom>
          <a:blipFill rotWithShape="0">
            <a:blip r:embed="rId5"/>
            <a:stretch>
              <a:fillRect/>
            </a:stretch>
          </a:blipFill>
        </p:spPr>
        <p:style>
          <a:lnRef idx="0">
            <a:schemeClr val="lt1">
              <a:hueOff val="0"/>
              <a:satOff val="0"/>
              <a:lumOff val="0"/>
              <a:alphaOff val="0"/>
            </a:schemeClr>
          </a:lnRef>
          <a:fillRef idx="3">
            <a:scrgbClr r="0" g="0" b="0"/>
          </a:fillRef>
          <a:effectRef idx="2">
            <a:schemeClr val="accent6">
              <a:shade val="80000"/>
              <a:hueOff val="-381692"/>
              <a:satOff val="17009"/>
              <a:lumOff val="23779"/>
              <a:alphaOff val="0"/>
            </a:schemeClr>
          </a:effectRef>
          <a:fontRef idx="minor">
            <a:schemeClr val="lt1"/>
          </a:fontRef>
        </p:style>
      </p:sp>
      <p:sp>
        <p:nvSpPr>
          <p:cNvPr id="22" name="Forme libre 21"/>
          <p:cNvSpPr/>
          <p:nvPr/>
        </p:nvSpPr>
        <p:spPr>
          <a:xfrm>
            <a:off x="6659116" y="2945158"/>
            <a:ext cx="1575108" cy="776840"/>
          </a:xfrm>
          <a:custGeom>
            <a:avLst/>
            <a:gdLst>
              <a:gd name="connsiteX0" fmla="*/ 0 w 1557249"/>
              <a:gd name="connsiteY0" fmla="*/ 0 h 269306"/>
              <a:gd name="connsiteX1" fmla="*/ 1557249 w 1557249"/>
              <a:gd name="connsiteY1" fmla="*/ 0 h 269306"/>
              <a:gd name="connsiteX2" fmla="*/ 1557249 w 1557249"/>
              <a:gd name="connsiteY2" fmla="*/ 269306 h 269306"/>
              <a:gd name="connsiteX3" fmla="*/ 0 w 1557249"/>
              <a:gd name="connsiteY3" fmla="*/ 269306 h 269306"/>
              <a:gd name="connsiteX4" fmla="*/ 0 w 1557249"/>
              <a:gd name="connsiteY4" fmla="*/ 0 h 26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249" h="269306">
                <a:moveTo>
                  <a:pt x="0" y="0"/>
                </a:moveTo>
                <a:lnTo>
                  <a:pt x="1557249" y="0"/>
                </a:lnTo>
                <a:lnTo>
                  <a:pt x="1557249" y="269306"/>
                </a:lnTo>
                <a:lnTo>
                  <a:pt x="0" y="269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3406" tIns="0" rIns="0" bIns="0" numCol="1" spcCol="1270" anchor="t" anchorCtr="0">
            <a:noAutofit/>
          </a:bodyPr>
          <a:lstStyle/>
          <a:p>
            <a:pPr algn="ctr" defTabSz="275126"/>
            <a:r>
              <a:rPr lang="fr-FR" sz="1050" b="1" dirty="0">
                <a:solidFill>
                  <a:srgbClr val="002060"/>
                </a:solidFill>
              </a:rPr>
              <a:t>APPLICATION</a:t>
            </a:r>
          </a:p>
          <a:p>
            <a:pPr algn="ctr" defTabSz="275126"/>
            <a:r>
              <a:rPr lang="fr-FR" sz="1050" b="1" dirty="0" smtClean="0">
                <a:solidFill>
                  <a:srgbClr val="002060"/>
                </a:solidFill>
              </a:rPr>
              <a:t>Platform </a:t>
            </a:r>
            <a:r>
              <a:rPr lang="fr-FR" sz="1050" b="1" dirty="0" err="1" smtClean="0">
                <a:solidFill>
                  <a:srgbClr val="002060"/>
                </a:solidFill>
              </a:rPr>
              <a:t>molecules</a:t>
            </a:r>
            <a:r>
              <a:rPr lang="fr-FR" sz="1050" b="1" dirty="0" smtClean="0">
                <a:solidFill>
                  <a:srgbClr val="002060"/>
                </a:solidFill>
              </a:rPr>
              <a:t>,</a:t>
            </a:r>
            <a:endParaRPr lang="fr-FR" sz="1050" b="1" dirty="0">
              <a:solidFill>
                <a:srgbClr val="002060"/>
              </a:solidFill>
            </a:endParaRPr>
          </a:p>
          <a:p>
            <a:pPr algn="ctr" defTabSz="275126"/>
            <a:r>
              <a:rPr lang="fr-FR" sz="1050" b="1" dirty="0" err="1">
                <a:solidFill>
                  <a:srgbClr val="002060"/>
                </a:solidFill>
              </a:rPr>
              <a:t>Bioenergy</a:t>
            </a:r>
            <a:r>
              <a:rPr lang="fr-FR" sz="1050" b="1" dirty="0">
                <a:solidFill>
                  <a:srgbClr val="002060"/>
                </a:solidFill>
              </a:rPr>
              <a:t>,</a:t>
            </a:r>
          </a:p>
          <a:p>
            <a:pPr algn="ctr" defTabSz="275126"/>
            <a:r>
              <a:rPr lang="fr-FR" sz="1050" b="1" dirty="0">
                <a:solidFill>
                  <a:srgbClr val="002060"/>
                </a:solidFill>
              </a:rPr>
              <a:t>Food </a:t>
            </a:r>
            <a:r>
              <a:rPr lang="fr-FR" sz="1050" b="1" dirty="0" err="1">
                <a:solidFill>
                  <a:srgbClr val="002060"/>
                </a:solidFill>
              </a:rPr>
              <a:t>supplements</a:t>
            </a:r>
            <a:r>
              <a:rPr lang="fr-FR" sz="1050" b="1" dirty="0">
                <a:solidFill>
                  <a:srgbClr val="002060"/>
                </a:solidFill>
              </a:rPr>
              <a:t>,</a:t>
            </a:r>
          </a:p>
          <a:p>
            <a:pPr algn="ctr" defTabSz="275126"/>
            <a:r>
              <a:rPr lang="fr-FR" sz="1050" b="1" dirty="0">
                <a:solidFill>
                  <a:srgbClr val="002060"/>
                </a:solidFill>
              </a:rPr>
              <a:t>Pharmaceutical compounds,</a:t>
            </a:r>
          </a:p>
          <a:p>
            <a:pPr algn="ctr" defTabSz="275126"/>
            <a:r>
              <a:rPr lang="fr-FR" sz="1050" b="1" dirty="0" err="1">
                <a:solidFill>
                  <a:srgbClr val="002060"/>
                </a:solidFill>
              </a:rPr>
              <a:t>Waste</a:t>
            </a:r>
            <a:r>
              <a:rPr lang="fr-FR" sz="1050" b="1" dirty="0">
                <a:solidFill>
                  <a:srgbClr val="002060"/>
                </a:solidFill>
              </a:rPr>
              <a:t> </a:t>
            </a:r>
            <a:r>
              <a:rPr lang="fr-FR" sz="1050" b="1" dirty="0" smtClean="0">
                <a:solidFill>
                  <a:srgbClr val="002060"/>
                </a:solidFill>
              </a:rPr>
              <a:t>&amp; </a:t>
            </a:r>
            <a:r>
              <a:rPr lang="fr-FR" sz="1050" b="1" dirty="0">
                <a:solidFill>
                  <a:srgbClr val="002060"/>
                </a:solidFill>
              </a:rPr>
              <a:t>water</a:t>
            </a:r>
          </a:p>
          <a:p>
            <a:pPr algn="ctr" defTabSz="275126"/>
            <a:r>
              <a:rPr lang="fr-FR" sz="1050" b="1" dirty="0" err="1">
                <a:solidFill>
                  <a:srgbClr val="002060"/>
                </a:solidFill>
              </a:rPr>
              <a:t>treatment</a:t>
            </a:r>
            <a:endParaRPr lang="fr-FR" sz="1050" b="1" dirty="0">
              <a:solidFill>
                <a:srgbClr val="002060"/>
              </a:solidFill>
            </a:endParaRPr>
          </a:p>
        </p:txBody>
      </p:sp>
      <p:sp>
        <p:nvSpPr>
          <p:cNvPr id="24" name="ZoneTexte 1"/>
          <p:cNvSpPr txBox="1">
            <a:spLocks noChangeArrowheads="1"/>
          </p:cNvSpPr>
          <p:nvPr/>
        </p:nvSpPr>
        <p:spPr bwMode="auto">
          <a:xfrm>
            <a:off x="5059636" y="1581802"/>
            <a:ext cx="86891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050" b="1" dirty="0">
                <a:solidFill>
                  <a:srgbClr val="002060"/>
                </a:solidFill>
                <a:latin typeface="+mn-lt"/>
              </a:rPr>
              <a:t>PILOTS,</a:t>
            </a:r>
          </a:p>
          <a:p>
            <a:pPr algn="ctr" eaLnBrk="1" hangingPunct="1"/>
            <a:r>
              <a:rPr lang="fr-FR" sz="1050" b="1" dirty="0">
                <a:solidFill>
                  <a:srgbClr val="002060"/>
                </a:solidFill>
                <a:latin typeface="+mn-lt"/>
              </a:rPr>
              <a:t>SCALE UP</a:t>
            </a:r>
          </a:p>
        </p:txBody>
      </p:sp>
      <p:sp>
        <p:nvSpPr>
          <p:cNvPr id="25" name="ZoneTexte 6"/>
          <p:cNvSpPr txBox="1">
            <a:spLocks noChangeArrowheads="1"/>
          </p:cNvSpPr>
          <p:nvPr/>
        </p:nvSpPr>
        <p:spPr bwMode="auto">
          <a:xfrm>
            <a:off x="1723058" y="2327404"/>
            <a:ext cx="146711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050" b="1" dirty="0">
                <a:solidFill>
                  <a:srgbClr val="002060"/>
                </a:solidFill>
                <a:latin typeface="+mn-lt"/>
              </a:rPr>
              <a:t>MICRO-ORGANISMS,</a:t>
            </a:r>
          </a:p>
          <a:p>
            <a:pPr algn="ctr" eaLnBrk="1" hangingPunct="1"/>
            <a:r>
              <a:rPr lang="fr-FR" sz="1050" b="1" dirty="0">
                <a:solidFill>
                  <a:srgbClr val="002060"/>
                </a:solidFill>
                <a:latin typeface="+mn-lt"/>
              </a:rPr>
              <a:t>PHYSIOLOGY</a:t>
            </a:r>
          </a:p>
        </p:txBody>
      </p:sp>
      <p:pic>
        <p:nvPicPr>
          <p:cNvPr id="26" name="Image 25"/>
          <p:cNvPicPr>
            <a:picLocks noChangeAspect="1"/>
          </p:cNvPicPr>
          <p:nvPr/>
        </p:nvPicPr>
        <p:blipFill rotWithShape="1">
          <a:blip r:embed="rId6" cstate="print">
            <a:extLst>
              <a:ext uri="{28A0092B-C50C-407E-A947-70E740481C1C}">
                <a14:useLocalDpi xmlns:a14="http://schemas.microsoft.com/office/drawing/2010/main" val="0"/>
              </a:ext>
            </a:extLst>
          </a:blip>
          <a:srcRect l="12365" t="28544" r="8591" b="19181"/>
          <a:stretch/>
        </p:blipFill>
        <p:spPr>
          <a:xfrm>
            <a:off x="5239236" y="3045093"/>
            <a:ext cx="835228" cy="82953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ZoneTexte 6"/>
          <p:cNvSpPr txBox="1">
            <a:spLocks noChangeArrowheads="1"/>
          </p:cNvSpPr>
          <p:nvPr/>
        </p:nvSpPr>
        <p:spPr bwMode="auto">
          <a:xfrm>
            <a:off x="5156755" y="3975553"/>
            <a:ext cx="10585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50" b="1" dirty="0">
                <a:solidFill>
                  <a:srgbClr val="002060"/>
                </a:solidFill>
                <a:latin typeface="+mn-lt"/>
              </a:rPr>
              <a:t>SEPARATION </a:t>
            </a:r>
          </a:p>
          <a:p>
            <a:pPr algn="ctr" eaLnBrk="1" hangingPunct="1"/>
            <a:r>
              <a:rPr lang="en-US" sz="1050" b="1" dirty="0">
                <a:solidFill>
                  <a:srgbClr val="002060"/>
                </a:solidFill>
                <a:latin typeface="+mn-lt"/>
              </a:rPr>
              <a:t>PROCESSES</a:t>
            </a:r>
          </a:p>
        </p:txBody>
      </p:sp>
      <p:sp>
        <p:nvSpPr>
          <p:cNvPr id="30" name="Forme libre 29"/>
          <p:cNvSpPr/>
          <p:nvPr/>
        </p:nvSpPr>
        <p:spPr>
          <a:xfrm>
            <a:off x="4163567" y="4259061"/>
            <a:ext cx="1158014" cy="345883"/>
          </a:xfrm>
          <a:custGeom>
            <a:avLst/>
            <a:gdLst>
              <a:gd name="connsiteX0" fmla="*/ 0 w 1295538"/>
              <a:gd name="connsiteY0" fmla="*/ 0 h 524189"/>
              <a:gd name="connsiteX1" fmla="*/ 1295538 w 1295538"/>
              <a:gd name="connsiteY1" fmla="*/ 0 h 524189"/>
              <a:gd name="connsiteX2" fmla="*/ 1295538 w 1295538"/>
              <a:gd name="connsiteY2" fmla="*/ 524189 h 524189"/>
              <a:gd name="connsiteX3" fmla="*/ 0 w 1295538"/>
              <a:gd name="connsiteY3" fmla="*/ 524189 h 524189"/>
              <a:gd name="connsiteX4" fmla="*/ 0 w 1295538"/>
              <a:gd name="connsiteY4" fmla="*/ 0 h 52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538" h="524189">
                <a:moveTo>
                  <a:pt x="0" y="0"/>
                </a:moveTo>
                <a:lnTo>
                  <a:pt x="1295538" y="0"/>
                </a:lnTo>
                <a:lnTo>
                  <a:pt x="1295538" y="524189"/>
                </a:lnTo>
                <a:lnTo>
                  <a:pt x="0" y="5241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3938" tIns="0" rIns="0" bIns="0" numCol="1" spcCol="1270" anchor="t" anchorCtr="0">
            <a:noAutofit/>
          </a:bodyPr>
          <a:lstStyle/>
          <a:p>
            <a:pPr algn="ctr" defTabSz="275126"/>
            <a:r>
              <a:rPr lang="fr-FR" sz="1050" b="1" dirty="0">
                <a:solidFill>
                  <a:srgbClr val="002060"/>
                </a:solidFill>
              </a:rPr>
              <a:t>INTERFACE</a:t>
            </a:r>
          </a:p>
          <a:p>
            <a:pPr algn="ctr" defTabSz="275126"/>
            <a:r>
              <a:rPr lang="fr-FR" sz="1050" b="1" dirty="0">
                <a:solidFill>
                  <a:srgbClr val="002060"/>
                </a:solidFill>
              </a:rPr>
              <a:t>MASS TRANSFER</a:t>
            </a:r>
          </a:p>
        </p:txBody>
      </p:sp>
      <p:sp>
        <p:nvSpPr>
          <p:cNvPr id="31" name="Rectangle 30"/>
          <p:cNvSpPr/>
          <p:nvPr/>
        </p:nvSpPr>
        <p:spPr>
          <a:xfrm>
            <a:off x="3094155" y="4531960"/>
            <a:ext cx="1334855" cy="253916"/>
          </a:xfrm>
          <a:prstGeom prst="rect">
            <a:avLst/>
          </a:prstGeom>
        </p:spPr>
        <p:txBody>
          <a:bodyPr wrap="square">
            <a:spAutoFit/>
          </a:bodyPr>
          <a:lstStyle/>
          <a:p>
            <a:pPr algn="ctr" defTabSz="275126"/>
            <a:r>
              <a:rPr lang="fr-FR" sz="1050" b="1" dirty="0">
                <a:solidFill>
                  <a:srgbClr val="002060"/>
                </a:solidFill>
              </a:rPr>
              <a:t>BIOREACTOR </a:t>
            </a:r>
          </a:p>
        </p:txBody>
      </p:sp>
      <p:sp>
        <p:nvSpPr>
          <p:cNvPr id="32" name="ZoneTexte 31"/>
          <p:cNvSpPr txBox="1"/>
          <p:nvPr/>
        </p:nvSpPr>
        <p:spPr>
          <a:xfrm>
            <a:off x="777526" y="3221694"/>
            <a:ext cx="1472713" cy="577081"/>
          </a:xfrm>
          <a:prstGeom prst="rect">
            <a:avLst/>
          </a:prstGeom>
          <a:noFill/>
        </p:spPr>
        <p:txBody>
          <a:bodyPr wrap="square" rtlCol="0">
            <a:spAutoFit/>
          </a:bodyPr>
          <a:lstStyle/>
          <a:p>
            <a:pPr algn="ctr"/>
            <a:r>
              <a:rPr lang="fr-FR" sz="1050" b="1" dirty="0">
                <a:solidFill>
                  <a:srgbClr val="002060"/>
                </a:solidFill>
              </a:rPr>
              <a:t>GENOMES</a:t>
            </a:r>
          </a:p>
          <a:p>
            <a:pPr lvl="0" algn="ctr"/>
            <a:r>
              <a:rPr lang="fr-FR" sz="1050" b="1" dirty="0">
                <a:solidFill>
                  <a:srgbClr val="002060"/>
                </a:solidFill>
              </a:rPr>
              <a:t>SYNTHETIC BIOLOGY</a:t>
            </a:r>
          </a:p>
        </p:txBody>
      </p:sp>
      <p:pic>
        <p:nvPicPr>
          <p:cNvPr id="35" name="Image 34"/>
          <p:cNvPicPr>
            <a:picLocks noChangeAspect="1"/>
          </p:cNvPicPr>
          <p:nvPr/>
        </p:nvPicPr>
        <p:blipFill>
          <a:blip r:embed="rId7"/>
          <a:stretch>
            <a:fillRect/>
          </a:stretch>
        </p:blipFill>
        <p:spPr>
          <a:xfrm>
            <a:off x="4055491" y="2273312"/>
            <a:ext cx="660661" cy="599075"/>
          </a:xfrm>
          <a:prstGeom prst="rect">
            <a:avLst/>
          </a:prstGeom>
        </p:spPr>
      </p:pic>
      <p:sp>
        <p:nvSpPr>
          <p:cNvPr id="3" name="Titre 2"/>
          <p:cNvSpPr>
            <a:spLocks noGrp="1"/>
          </p:cNvSpPr>
          <p:nvPr>
            <p:ph type="title"/>
          </p:nvPr>
        </p:nvSpPr>
        <p:spPr>
          <a:xfrm>
            <a:off x="73413" y="423764"/>
            <a:ext cx="9143999" cy="375513"/>
          </a:xfrm>
        </p:spPr>
        <p:txBody>
          <a:bodyPr>
            <a:noAutofit/>
          </a:bodyPr>
          <a:lstStyle/>
          <a:p>
            <a:pPr>
              <a:lnSpc>
                <a:spcPct val="120000"/>
              </a:lnSpc>
            </a:pPr>
            <a:r>
              <a:rPr lang="fr-FR" b="1" dirty="0"/>
              <a:t>LISBP: a cascade of </a:t>
            </a:r>
            <a:r>
              <a:rPr lang="fr-FR" b="1" dirty="0" err="1"/>
              <a:t>competences</a:t>
            </a:r>
            <a:r>
              <a:rPr lang="fr-FR" b="1" dirty="0"/>
              <a:t> in </a:t>
            </a:r>
            <a:r>
              <a:rPr lang="fr-FR" b="1" dirty="0" err="1"/>
              <a:t>biology</a:t>
            </a:r>
            <a:r>
              <a:rPr lang="fr-FR" b="1" dirty="0"/>
              <a:t>, </a:t>
            </a:r>
            <a:r>
              <a:rPr lang="fr-FR" b="1" dirty="0" err="1"/>
              <a:t>biotechnology</a:t>
            </a:r>
            <a:r>
              <a:rPr lang="fr-FR" b="1" dirty="0"/>
              <a:t> and </a:t>
            </a:r>
            <a:r>
              <a:rPr lang="fr-FR" b="1" dirty="0" err="1"/>
              <a:t>chemical</a:t>
            </a:r>
            <a:r>
              <a:rPr lang="fr-FR" b="1" dirty="0"/>
              <a:t> engineering	</a:t>
            </a:r>
          </a:p>
        </p:txBody>
      </p:sp>
      <p:pic>
        <p:nvPicPr>
          <p:cNvPr id="37" name="Imag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5972" y="2530947"/>
            <a:ext cx="804142" cy="8384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Imag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8562" y="3469518"/>
            <a:ext cx="804143" cy="7033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Imag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5249" y="4256625"/>
            <a:ext cx="804142" cy="7456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Imag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0190" y="3681798"/>
            <a:ext cx="804142" cy="7529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Imag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8986" y="2000217"/>
            <a:ext cx="684291" cy="6914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8" name="Groupe 27"/>
          <p:cNvGrpSpPr/>
          <p:nvPr/>
        </p:nvGrpSpPr>
        <p:grpSpPr>
          <a:xfrm>
            <a:off x="6805252" y="4738264"/>
            <a:ext cx="2232991" cy="2068430"/>
            <a:chOff x="0" y="0"/>
            <a:chExt cx="2373858" cy="2147776"/>
          </a:xfrm>
        </p:grpSpPr>
        <p:pic>
          <p:nvPicPr>
            <p:cNvPr id="29" name="Picture 12" descr="FRANCE%20-%20Toulouse%20France%20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373858" cy="2147776"/>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p:cNvSpPr txBox="1"/>
            <p:nvPr/>
          </p:nvSpPr>
          <p:spPr>
            <a:xfrm>
              <a:off x="706019" y="1580039"/>
              <a:ext cx="721672" cy="246221"/>
            </a:xfrm>
            <a:prstGeom prst="rect">
              <a:avLst/>
            </a:prstGeom>
            <a:noFill/>
          </p:spPr>
          <p:txBody>
            <a:bodyPr wrap="none" rtlCol="0">
              <a:spAutoFit/>
            </a:bodyPr>
            <a:lstStyle/>
            <a:p>
              <a:r>
                <a:rPr lang="fr-FR" sz="1000" b="1" dirty="0"/>
                <a:t>Toulouse</a:t>
              </a:r>
            </a:p>
          </p:txBody>
        </p:sp>
        <p:sp>
          <p:nvSpPr>
            <p:cNvPr id="34" name="ZoneTexte 33"/>
            <p:cNvSpPr txBox="1"/>
            <p:nvPr/>
          </p:nvSpPr>
          <p:spPr>
            <a:xfrm>
              <a:off x="1043608" y="548680"/>
              <a:ext cx="470000" cy="246221"/>
            </a:xfrm>
            <a:prstGeom prst="rect">
              <a:avLst/>
            </a:prstGeom>
            <a:noFill/>
          </p:spPr>
          <p:txBody>
            <a:bodyPr wrap="none" rtlCol="0">
              <a:spAutoFit/>
            </a:bodyPr>
            <a:lstStyle/>
            <a:p>
              <a:r>
                <a:rPr lang="fr-FR" sz="1000" b="1" dirty="0"/>
                <a:t>Paris</a:t>
              </a:r>
            </a:p>
          </p:txBody>
        </p:sp>
      </p:grpSp>
      <p:pic>
        <p:nvPicPr>
          <p:cNvPr id="36"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t="14187"/>
          <a:stretch/>
        </p:blipFill>
        <p:spPr bwMode="auto">
          <a:xfrm>
            <a:off x="4034663" y="5370007"/>
            <a:ext cx="2819573" cy="121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Image 41"/>
          <p:cNvPicPr>
            <a:picLocks noChangeAspect="1"/>
          </p:cNvPicPr>
          <p:nvPr/>
        </p:nvPicPr>
        <p:blipFill rotWithShape="1">
          <a:blip r:embed="rId15" cstate="print">
            <a:extLst>
              <a:ext uri="{28A0092B-C50C-407E-A947-70E740481C1C}">
                <a14:useLocalDpi xmlns:a14="http://schemas.microsoft.com/office/drawing/2010/main" val="0"/>
              </a:ext>
            </a:extLst>
          </a:blip>
          <a:srcRect r="52764" b="61721"/>
          <a:stretch/>
        </p:blipFill>
        <p:spPr>
          <a:xfrm>
            <a:off x="7726036" y="1297149"/>
            <a:ext cx="1006009" cy="419882"/>
          </a:xfrm>
          <a:prstGeom prst="rect">
            <a:avLst/>
          </a:prstGeom>
        </p:spPr>
      </p:pic>
      <p:pic>
        <p:nvPicPr>
          <p:cNvPr id="2" name="Imag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6036" y="1790775"/>
            <a:ext cx="1077666" cy="482537"/>
          </a:xfrm>
          <a:prstGeom prst="rect">
            <a:avLst/>
          </a:prstGeom>
        </p:spPr>
      </p:pic>
    </p:spTree>
    <p:extLst>
      <p:ext uri="{BB962C8B-B14F-4D97-AF65-F5344CB8AC3E}">
        <p14:creationId xmlns:p14="http://schemas.microsoft.com/office/powerpoint/2010/main" val="1317453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16582</TotalTime>
  <Words>2349</Words>
  <Application>Microsoft Office PowerPoint</Application>
  <PresentationFormat>Affichage à l'écran (4:3)</PresentationFormat>
  <Paragraphs>393</Paragraphs>
  <Slides>20</Slides>
  <Notes>15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20</vt:i4>
      </vt:variant>
    </vt:vector>
  </HeadingPairs>
  <TitlesOfParts>
    <vt:vector size="28" baseType="lpstr">
      <vt:lpstr>Arial</vt:lpstr>
      <vt:lpstr>Arial Narrow</vt:lpstr>
      <vt:lpstr>Calibri</vt:lpstr>
      <vt:lpstr>Century Gothic</vt:lpstr>
      <vt:lpstr>Gill Sans</vt:lpstr>
      <vt:lpstr>Times New Roman</vt:lpstr>
      <vt:lpstr>Verdana</vt:lpstr>
      <vt:lpstr>Thème Office</vt:lpstr>
      <vt:lpstr>CAMBIOSCOPE Carbon Management &amp; Bio-ressources Strategies for Scoping the Transition towards low fossil Carbon</vt:lpstr>
      <vt:lpstr>Make Our Planet Great Again (MOPGA)</vt:lpstr>
      <vt:lpstr>One Planet Summit</vt:lpstr>
      <vt:lpstr>Green momentum in France right now </vt:lpstr>
      <vt:lpstr>Cambioscope</vt:lpstr>
      <vt:lpstr>Ambition</vt:lpstr>
      <vt:lpstr>Vision</vt:lpstr>
      <vt:lpstr>Vision: maximize interactions with stakeholders</vt:lpstr>
      <vt:lpstr>LISBP: a cascade of competences in biology, biotechnology and chemical engineering </vt:lpstr>
      <vt:lpstr>Project workflow</vt:lpstr>
      <vt:lpstr>International collaborations</vt:lpstr>
      <vt:lpstr>Vision</vt:lpstr>
      <vt:lpstr>New call – deadline April 6th </vt:lpstr>
      <vt:lpstr>Thanks for your attention! loriehamelin@gmail.com</vt:lpstr>
      <vt:lpstr>Background material</vt:lpstr>
      <vt:lpstr>Workflow over project duration</vt:lpstr>
      <vt:lpstr>Outreach</vt:lpstr>
      <vt:lpstr>Beyond the project</vt:lpstr>
      <vt:lpstr>Outline</vt:lpstr>
      <vt:lpstr>Integration with hosting lab</vt:lpstr>
    </vt:vector>
  </TitlesOfParts>
  <Company>INSA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Laboratoire d’Ingénierie des Systèmes Biologiques et des Procédés</dc:title>
  <dc:creator>Christelle Labruyere</dc:creator>
  <cp:lastModifiedBy>Hamelin</cp:lastModifiedBy>
  <cp:revision>286</cp:revision>
  <cp:lastPrinted>2017-10-18T09:53:43Z</cp:lastPrinted>
  <dcterms:created xsi:type="dcterms:W3CDTF">2016-12-06T10:27:34Z</dcterms:created>
  <dcterms:modified xsi:type="dcterms:W3CDTF">2018-03-15T11:06:44Z</dcterms:modified>
</cp:coreProperties>
</file>